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10" r:id="rId2"/>
  </p:sldMasterIdLst>
  <p:notesMasterIdLst>
    <p:notesMasterId r:id="rId55"/>
  </p:notesMasterIdLst>
  <p:sldIdLst>
    <p:sldId id="469" r:id="rId3"/>
    <p:sldId id="456" r:id="rId4"/>
    <p:sldId id="459" r:id="rId5"/>
    <p:sldId id="397" r:id="rId6"/>
    <p:sldId id="460" r:id="rId7"/>
    <p:sldId id="348" r:id="rId8"/>
    <p:sldId id="462" r:id="rId9"/>
    <p:sldId id="337" r:id="rId10"/>
    <p:sldId id="461" r:id="rId11"/>
    <p:sldId id="355" r:id="rId12"/>
    <p:sldId id="306" r:id="rId13"/>
    <p:sldId id="307" r:id="rId14"/>
    <p:sldId id="314" r:id="rId15"/>
    <p:sldId id="312" r:id="rId16"/>
    <p:sldId id="363" r:id="rId17"/>
    <p:sldId id="471" r:id="rId18"/>
    <p:sldId id="472" r:id="rId19"/>
    <p:sldId id="421" r:id="rId20"/>
    <p:sldId id="366" r:id="rId21"/>
    <p:sldId id="422" r:id="rId22"/>
    <p:sldId id="368" r:id="rId23"/>
    <p:sldId id="423" r:id="rId24"/>
    <p:sldId id="424" r:id="rId25"/>
    <p:sldId id="452" r:id="rId26"/>
    <p:sldId id="425" r:id="rId27"/>
    <p:sldId id="473" r:id="rId28"/>
    <p:sldId id="474" r:id="rId29"/>
    <p:sldId id="475" r:id="rId30"/>
    <p:sldId id="476" r:id="rId31"/>
    <p:sldId id="477" r:id="rId32"/>
    <p:sldId id="442" r:id="rId33"/>
    <p:sldId id="478" r:id="rId34"/>
    <p:sldId id="479" r:id="rId35"/>
    <p:sldId id="480" r:id="rId36"/>
    <p:sldId id="481" r:id="rId37"/>
    <p:sldId id="483" r:id="rId38"/>
    <p:sldId id="447" r:id="rId39"/>
    <p:sldId id="454" r:id="rId40"/>
    <p:sldId id="451" r:id="rId41"/>
    <p:sldId id="385" r:id="rId42"/>
    <p:sldId id="389" r:id="rId43"/>
    <p:sldId id="386" r:id="rId44"/>
    <p:sldId id="484" r:id="rId45"/>
    <p:sldId id="388" r:id="rId46"/>
    <p:sldId id="426" r:id="rId47"/>
    <p:sldId id="438" r:id="rId48"/>
    <p:sldId id="490" r:id="rId49"/>
    <p:sldId id="491" r:id="rId50"/>
    <p:sldId id="492" r:id="rId51"/>
    <p:sldId id="489" r:id="rId52"/>
    <p:sldId id="486" r:id="rId53"/>
    <p:sldId id="488" r:id="rId5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45"/>
    <a:srgbClr val="2C595F"/>
    <a:srgbClr val="65ADA8"/>
    <a:srgbClr val="B6D4CD"/>
    <a:srgbClr val="4B7A78"/>
    <a:srgbClr val="C9A138"/>
    <a:srgbClr val="C9DDD6"/>
    <a:srgbClr val="C8DDD6"/>
    <a:srgbClr val="B6D4CE"/>
    <a:srgbClr val="BED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0"/>
    <p:restoredTop sz="92388"/>
  </p:normalViewPr>
  <p:slideViewPr>
    <p:cSldViewPr snapToGrid="0" snapToObjects="1">
      <p:cViewPr varScale="1">
        <p:scale>
          <a:sx n="99" d="100"/>
          <a:sy n="9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52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B95C898-236D-AF4E-B7F0-CE8F09C2E9C6}" type="datetimeFigureOut">
              <a:rPr lang="en-GB" smtClean="0"/>
              <a:pPr/>
              <a:t>30/10/2018</a:t>
            </a:fld>
            <a:endParaRPr lang="en-GB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29F621E-E46D-6045-8D8A-AD61FE338EB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29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="" xmlns:a16="http://schemas.microsoft.com/office/drawing/2014/main" id="{F8DC5337-4D1C-504A-B507-2D4E98320E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="" xmlns:a16="http://schemas.microsoft.com/office/drawing/2014/main" id="{364108FC-12CB-8D42-A007-9577A0321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>
              <a:latin typeface="Neo Sans Std Light"/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="" xmlns:a16="http://schemas.microsoft.com/office/drawing/2014/main" id="{2842A25F-BF7D-0748-8D2C-7C707768C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097EA8-0B23-3141-B254-588B98261839}" type="slidenum">
              <a:rPr lang="da-DK" altLang="da-DK" smtClean="0">
                <a:solidFill>
                  <a:srgbClr val="000000"/>
                </a:solidFill>
                <a:latin typeface="Neo Sans Std Light"/>
              </a:rPr>
              <a:pPr>
                <a:spcBef>
                  <a:spcPct val="0"/>
                </a:spcBef>
              </a:pPr>
              <a:t>13</a:t>
            </a:fld>
            <a:endParaRPr lang="da-DK" altLang="da-DK">
              <a:solidFill>
                <a:srgbClr val="000000"/>
              </a:solidFill>
              <a:latin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412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="" xmlns:a16="http://schemas.microsoft.com/office/drawing/2014/main" id="{8555FF39-0180-9E4D-BFF6-A05210F616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="" xmlns:a16="http://schemas.microsoft.com/office/drawing/2014/main" id="{A23454F4-41A0-FE4F-96B0-5F38740EA5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>
              <a:latin typeface="Neo Sans Std Light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="" xmlns:a16="http://schemas.microsoft.com/office/drawing/2014/main" id="{8DFB1209-F816-F44B-ADA9-EEA8754F4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8ACD76-129B-2943-82D5-8E0E3F52704C}" type="slidenum">
              <a:rPr lang="da-DK" altLang="da-DK" smtClean="0">
                <a:solidFill>
                  <a:srgbClr val="000000"/>
                </a:solidFill>
                <a:latin typeface="Neo Sans Std Light"/>
              </a:rPr>
              <a:pPr>
                <a:spcBef>
                  <a:spcPct val="0"/>
                </a:spcBef>
              </a:pPr>
              <a:t>14</a:t>
            </a:fld>
            <a:endParaRPr lang="da-DK" altLang="da-DK">
              <a:solidFill>
                <a:srgbClr val="000000"/>
              </a:solidFill>
              <a:latin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93544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621E-E46D-6045-8D8A-AD61FE338EB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621E-E46D-6045-8D8A-AD61FE338EB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8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621E-E46D-6045-8D8A-AD61FE338EB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8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>
            <a:extLst>
              <a:ext uri="{FF2B5EF4-FFF2-40B4-BE49-F238E27FC236}">
                <a16:creationId xmlns="" xmlns:a16="http://schemas.microsoft.com/office/drawing/2014/main" id="{B7F17412-3A14-7246-906C-CE8B33A283C8}"/>
              </a:ext>
            </a:extLst>
          </p:cNvPr>
          <p:cNvSpPr/>
          <p:nvPr userDrawn="1"/>
        </p:nvSpPr>
        <p:spPr>
          <a:xfrm>
            <a:off x="0" y="4703974"/>
            <a:ext cx="12192000" cy="2154026"/>
          </a:xfrm>
          <a:prstGeom prst="rect">
            <a:avLst/>
          </a:prstGeom>
          <a:solidFill>
            <a:srgbClr val="003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ECF3"/>
              </a:solidFill>
            </a:endParaRPr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03974"/>
          </a:xfrm>
          <a:solidFill>
            <a:srgbClr val="65ADA8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rgbClr val="65ADA8"/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671593" y="5176836"/>
            <a:ext cx="10874643" cy="484037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1" name="Undertitel 2"/>
          <p:cNvSpPr>
            <a:spLocks noGrp="1"/>
          </p:cNvSpPr>
          <p:nvPr>
            <p:ph type="subTitle" idx="1"/>
          </p:nvPr>
        </p:nvSpPr>
        <p:spPr>
          <a:xfrm>
            <a:off x="671593" y="5695628"/>
            <a:ext cx="10874643" cy="438108"/>
          </a:xfrm>
        </p:spPr>
        <p:txBody>
          <a:bodyPr/>
          <a:lstStyle>
            <a:lvl1pPr marL="0" indent="0" algn="l">
              <a:buNone/>
              <a:defRPr sz="3600" cap="all" baseline="0">
                <a:solidFill>
                  <a:srgbClr val="B6D4C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2" name="Pladsholder til indhold 9"/>
          <p:cNvSpPr>
            <a:spLocks noGrp="1"/>
          </p:cNvSpPr>
          <p:nvPr>
            <p:ph sz="quarter" idx="10"/>
          </p:nvPr>
        </p:nvSpPr>
        <p:spPr>
          <a:xfrm>
            <a:off x="671513" y="6320080"/>
            <a:ext cx="10874724" cy="274449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2819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5623560"/>
            <a:ext cx="12192000" cy="1234440"/>
          </a:xfrm>
          <a:prstGeom prst="rect">
            <a:avLst/>
          </a:prstGeom>
          <a:solidFill>
            <a:srgbClr val="3B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5706542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5"/>
            <a:ext cx="12192000" cy="5622925"/>
          </a:xfrm>
          <a:solidFill>
            <a:srgbClr val="E9ECF3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146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3B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5"/>
            <a:ext cx="12192000" cy="6857365"/>
          </a:xfrm>
          <a:noFill/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5080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eller cita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7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259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eller cita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3808575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eller cita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98030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lle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6821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1">
            <a:extLst>
              <a:ext uri="{FF2B5EF4-FFF2-40B4-BE49-F238E27FC236}">
                <a16:creationId xmlns="" xmlns:a16="http://schemas.microsoft.com/office/drawing/2014/main" id="{5DB61472-CDFC-A64B-B5ED-B4C61BDAD33D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B6D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=""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=""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99331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1593" y="4793184"/>
            <a:ext cx="10874643" cy="484037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71593" y="5397334"/>
            <a:ext cx="10874643" cy="438108"/>
          </a:xfrm>
        </p:spPr>
        <p:txBody>
          <a:bodyPr/>
          <a:lstStyle>
            <a:lvl1pPr marL="0" indent="0" algn="l">
              <a:buNone/>
              <a:defRPr sz="3600" cap="all" baseline="0"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Pladsholder til indhold 9"/>
          <p:cNvSpPr>
            <a:spLocks noGrp="1"/>
          </p:cNvSpPr>
          <p:nvPr>
            <p:ph sz="quarter" idx="10"/>
          </p:nvPr>
        </p:nvSpPr>
        <p:spPr>
          <a:xfrm>
            <a:off x="671514" y="6320081"/>
            <a:ext cx="10874724" cy="274449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30536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DBCAEED1-861B-9240-B9D2-0DDBAB479F67}"/>
              </a:ext>
            </a:extLst>
          </p:cNvPr>
          <p:cNvSpPr/>
          <p:nvPr userDrawn="1"/>
        </p:nvSpPr>
        <p:spPr>
          <a:xfrm>
            <a:off x="0" y="4703234"/>
            <a:ext cx="12192000" cy="2154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Billede 4">
            <a:extLst>
              <a:ext uri="{FF2B5EF4-FFF2-40B4-BE49-F238E27FC236}">
                <a16:creationId xmlns="" xmlns:a16="http://schemas.microsoft.com/office/drawing/2014/main" id="{A11A3CC8-6431-BA40-8246-A6359E6B7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34" y="215900"/>
            <a:ext cx="2175933" cy="7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70397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1593" y="5176836"/>
            <a:ext cx="10874643" cy="484037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71593" y="5695629"/>
            <a:ext cx="10874643" cy="438108"/>
          </a:xfrm>
        </p:spPr>
        <p:txBody>
          <a:bodyPr/>
          <a:lstStyle>
            <a:lvl1pPr marL="0" indent="0" algn="l">
              <a:buNone/>
              <a:defRPr sz="3600" cap="all" baseline="0"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Pladsholder til indhold 9"/>
          <p:cNvSpPr>
            <a:spLocks noGrp="1"/>
          </p:cNvSpPr>
          <p:nvPr>
            <p:ph sz="quarter" idx="10"/>
          </p:nvPr>
        </p:nvSpPr>
        <p:spPr>
          <a:xfrm>
            <a:off x="671514" y="6320081"/>
            <a:ext cx="10874724" cy="274449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5018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190104D8-6FD7-6741-82BD-A5E29FACD302}"/>
              </a:ext>
            </a:extLst>
          </p:cNvPr>
          <p:cNvSpPr/>
          <p:nvPr userDrawn="1"/>
        </p:nvSpPr>
        <p:spPr>
          <a:xfrm>
            <a:off x="-5291" y="-439"/>
            <a:ext cx="12192000" cy="1234017"/>
          </a:xfrm>
          <a:prstGeom prst="rect">
            <a:avLst/>
          </a:prstGeom>
          <a:solidFill>
            <a:srgbClr val="003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  <a:lvl2pPr>
              <a:buClr>
                <a:schemeClr val="bg1">
                  <a:lumMod val="65000"/>
                </a:schemeClr>
              </a:buClr>
              <a:defRPr/>
            </a:lvl2pPr>
            <a:lvl3pPr>
              <a:buClr>
                <a:schemeClr val="bg1">
                  <a:lumMod val="65000"/>
                </a:schemeClr>
              </a:buClr>
              <a:defRPr/>
            </a:lvl3pPr>
            <a:lvl4pPr>
              <a:buClr>
                <a:schemeClr val="bg1">
                  <a:lumMod val="65000"/>
                </a:schemeClr>
              </a:buClr>
              <a:defRPr/>
            </a:lvl4pPr>
            <a:lvl5pPr>
              <a:buClr>
                <a:schemeClr val="bg1">
                  <a:lumMod val="65000"/>
                </a:schemeClr>
              </a:buClr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13697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solidFill>
          <a:srgbClr val="B6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821279AE-14C5-CB4E-BBE4-9D4FA8EC62CE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C8D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1C91AB27-7197-DF48-9A2B-F043C18EDDA1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="" xmlns:a16="http://schemas.microsoft.com/office/drawing/2014/main" id="{3BC61BE0-F995-1F4E-BB2E-9AFE0F457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="" xmlns:a16="http://schemas.microsoft.com/office/drawing/2014/main" id="{58B356BB-4C7B-374A-9F74-D83494DC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10895308" cy="47146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4298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2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F1F8041A-C3E8-684C-9A7C-305ACE3D29C0}"/>
              </a:ext>
            </a:extLst>
          </p:cNvPr>
          <p:cNvSpPr/>
          <p:nvPr userDrawn="1"/>
        </p:nvSpPr>
        <p:spPr>
          <a:xfrm>
            <a:off x="0" y="1"/>
            <a:ext cx="12192000" cy="12340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9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0835" y="1661033"/>
            <a:ext cx="5181600" cy="435133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96962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="" xmlns:a16="http://schemas.microsoft.com/office/drawing/2014/main" id="{8F80AFAF-5DA2-004A-940C-046F0718DC4F}"/>
              </a:ext>
            </a:extLst>
          </p:cNvPr>
          <p:cNvSpPr/>
          <p:nvPr userDrawn="1"/>
        </p:nvSpPr>
        <p:spPr>
          <a:xfrm>
            <a:off x="0" y="1"/>
            <a:ext cx="12192000" cy="1234017"/>
          </a:xfrm>
          <a:prstGeom prst="rect">
            <a:avLst/>
          </a:prstGeom>
          <a:solidFill>
            <a:srgbClr val="003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83705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73DB53BD-5142-084C-8F7B-FD1975C84578}"/>
              </a:ext>
            </a:extLst>
          </p:cNvPr>
          <p:cNvSpPr/>
          <p:nvPr userDrawn="1"/>
        </p:nvSpPr>
        <p:spPr>
          <a:xfrm>
            <a:off x="0" y="1"/>
            <a:ext cx="12192000" cy="12340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1235076"/>
            <a:ext cx="12192000" cy="56229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35832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2 indholdsobjekter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1015F17E-B5FE-3640-BBF1-B03426BF55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FE7662B1-852B-F04A-96ED-E58EDFFAE23F}"/>
              </a:ext>
            </a:extLst>
          </p:cNvPr>
          <p:cNvSpPr/>
          <p:nvPr userDrawn="1"/>
        </p:nvSpPr>
        <p:spPr>
          <a:xfrm>
            <a:off x="0" y="1"/>
            <a:ext cx="12192000" cy="1234017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0835" y="1661033"/>
            <a:ext cx="5181600" cy="43513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3270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180" y="339015"/>
            <a:ext cx="5181600" cy="1087140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9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1" y="0"/>
            <a:ext cx="6083300" cy="6858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9145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180" y="339015"/>
            <a:ext cx="5181600" cy="1087140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9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1" y="0"/>
            <a:ext cx="6083300" cy="3429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6108700" y="3429000"/>
            <a:ext cx="3041651" cy="3429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9150349" y="3429000"/>
            <a:ext cx="3041651" cy="3429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0804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180" y="339015"/>
            <a:ext cx="5181600" cy="1087140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9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9150349" y="0"/>
            <a:ext cx="3041651" cy="6858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6108700" y="3429000"/>
            <a:ext cx="3041651" cy="3429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6108700" y="0"/>
            <a:ext cx="3041651" cy="3429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4529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, Titel og indholdsobjek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84C266B2-AD41-0647-85DD-AED48FACEB57}"/>
              </a:ext>
            </a:extLst>
          </p:cNvPr>
          <p:cNvSpPr/>
          <p:nvPr userDrawn="1"/>
        </p:nvSpPr>
        <p:spPr>
          <a:xfrm>
            <a:off x="6091768" y="0"/>
            <a:ext cx="61002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38305" y="1661033"/>
            <a:ext cx="5181600" cy="43513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438305" y="339015"/>
            <a:ext cx="5181600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9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83300" cy="6858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214394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64C38E49-0DB1-4B49-BC22-4FB40383EECD}"/>
              </a:ext>
            </a:extLst>
          </p:cNvPr>
          <p:cNvSpPr/>
          <p:nvPr userDrawn="1"/>
        </p:nvSpPr>
        <p:spPr>
          <a:xfrm>
            <a:off x="0" y="5623984"/>
            <a:ext cx="12192000" cy="12340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181" y="5706543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6"/>
            <a:ext cx="12192000" cy="562292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7070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0" y="636"/>
            <a:ext cx="12192000" cy="6857365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a-DK" noProof="0" dirty="0"/>
          </a:p>
          <a:p>
            <a:pPr lvl="0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0026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AAE7BB4F-6097-E84A-8437-B8C4D521CBBA}"/>
              </a:ext>
            </a:extLst>
          </p:cNvPr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32E47DFC-413A-7240-B46E-27FCFF766A7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3B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484D726-3622-784C-A457-C69026C88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="" xmlns:a16="http://schemas.microsoft.com/office/drawing/2014/main" id="{FA219D58-34D8-C144-AD7F-A659A8510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12" name="Pladsholder til indhold 3">
            <a:extLst>
              <a:ext uri="{FF2B5EF4-FFF2-40B4-BE49-F238E27FC236}">
                <a16:creationId xmlns="" xmlns:a16="http://schemas.microsoft.com/office/drawing/2014/main" id="{5D34F3D6-274A-C043-BFA9-78BEC45C3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834" y="1661033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3497614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ller cita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="" xmlns:a16="http://schemas.microsoft.com/office/drawing/2014/main" id="{57606174-B276-6348-962D-EEB0C3281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376855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lle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329538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="" xmlns:a16="http://schemas.microsoft.com/office/drawing/2014/main" id="{991184A4-1383-0C46-825E-BC6F90497637}"/>
              </a:ext>
            </a:extLst>
          </p:cNvPr>
          <p:cNvSpPr/>
          <p:nvPr userDrawn="1"/>
        </p:nvSpPr>
        <p:spPr>
          <a:xfrm>
            <a:off x="0" y="4703234"/>
            <a:ext cx="12192000" cy="2154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779E90A4-11C7-0C46-AE61-10C4D99DE6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33234" y="5272618"/>
            <a:ext cx="24553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Kronprinsessegade 20</a:t>
            </a:r>
          </a:p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1306 Copenhagen K</a:t>
            </a:r>
          </a:p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Denmark</a:t>
            </a:r>
          </a:p>
        </p:txBody>
      </p:sp>
      <p:pic>
        <p:nvPicPr>
          <p:cNvPr id="5" name="Billede 9" descr="Grafikker.png">
            <a:extLst>
              <a:ext uri="{FF2B5EF4-FFF2-40B4-BE49-F238E27FC236}">
                <a16:creationId xmlns="" xmlns:a16="http://schemas.microsoft.com/office/drawing/2014/main" id="{0B5DC0C0-F24D-D14C-B745-C922EF4DFA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18" y="5240868"/>
            <a:ext cx="247649" cy="44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10" descr="Grafikker.png">
            <a:extLst>
              <a:ext uri="{FF2B5EF4-FFF2-40B4-BE49-F238E27FC236}">
                <a16:creationId xmlns="" xmlns:a16="http://schemas.microsoft.com/office/drawing/2014/main" id="{C0B70FFA-2E6E-5743-983C-C64C5B6036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367" y="5215467"/>
            <a:ext cx="279400" cy="4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11" descr="Grafikker.png">
            <a:extLst>
              <a:ext uri="{FF2B5EF4-FFF2-40B4-BE49-F238E27FC236}">
                <a16:creationId xmlns="" xmlns:a16="http://schemas.microsoft.com/office/drawing/2014/main" id="{F0E67FC6-7BB9-1F47-B1B0-9C83F64E72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1" y="5695951"/>
            <a:ext cx="27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12" descr="Grafikker.png">
            <a:extLst>
              <a:ext uri="{FF2B5EF4-FFF2-40B4-BE49-F238E27FC236}">
                <a16:creationId xmlns="" xmlns:a16="http://schemas.microsoft.com/office/drawing/2014/main" id="{B75EE206-3079-8949-B746-44B3389F8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17" y="5168900"/>
            <a:ext cx="2794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88B2CE4B-B3E2-EA48-A07F-8D3D346213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48968" y="5272618"/>
            <a:ext cx="2529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(+45) 88 88 82 50</a:t>
            </a:r>
          </a:p>
          <a:p>
            <a:pPr eaLnBrk="1" hangingPunct="1">
              <a:buClr>
                <a:srgbClr val="D9D9D9"/>
              </a:buClr>
              <a:buSzPct val="75000"/>
              <a:defRPr/>
            </a:pPr>
            <a:endParaRPr lang="en-US" altLang="x-none" sz="1600">
              <a:solidFill>
                <a:srgbClr val="404040"/>
              </a:solidFill>
              <a:latin typeface="Flama Book" charset="0"/>
              <a:ea typeface="Flama Book" charset="0"/>
              <a:cs typeface="Flama Book" charset="0"/>
            </a:endParaRPr>
          </a:p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contact@workz.dk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="" xmlns:a16="http://schemas.microsoft.com/office/drawing/2014/main" id="{35A593B7-8E86-9649-9F69-DD334CBAD9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40384" y="5272618"/>
            <a:ext cx="1507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D9D9D9"/>
              </a:buClr>
              <a:buSzPct val="75000"/>
              <a:defRPr/>
            </a:pPr>
            <a:r>
              <a:rPr lang="en-US" altLang="x-none" sz="1600">
                <a:solidFill>
                  <a:srgbClr val="404040"/>
                </a:solidFill>
                <a:latin typeface="Flama Book" charset="0"/>
                <a:ea typeface="Flama Book" charset="0"/>
                <a:cs typeface="Flama Book" charset="0"/>
              </a:rPr>
              <a:t>www.workz.dk</a:t>
            </a:r>
          </a:p>
        </p:txBody>
      </p:sp>
      <p:pic>
        <p:nvPicPr>
          <p:cNvPr id="11" name="Billede 11">
            <a:extLst>
              <a:ext uri="{FF2B5EF4-FFF2-40B4-BE49-F238E27FC236}">
                <a16:creationId xmlns="" xmlns:a16="http://schemas.microsoft.com/office/drawing/2014/main" id="{D7D71684-1EDC-6F49-8644-87900958A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" y="5295901"/>
            <a:ext cx="172084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0397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370149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1234441"/>
            <a:ext cx="12192000" cy="5623559"/>
          </a:xfrm>
          <a:prstGeom prst="rect">
            <a:avLst/>
          </a:prstGeom>
          <a:solidFill>
            <a:srgbClr val="C9D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F585B876-80C6-8443-B124-A8934363F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408050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1234440"/>
            <a:ext cx="12192000" cy="562355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rgbClr val="3B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7303A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68009163-F348-5643-9390-D11988007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80" y="82982"/>
            <a:ext cx="10895308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213353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472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643180" y="1661033"/>
            <a:ext cx="51816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3429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9150350" y="3429000"/>
            <a:ext cx="3041650" cy="3429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97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sobjekt og 3 bille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E9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3180" y="339014"/>
            <a:ext cx="5181600" cy="10871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3180" y="1661033"/>
            <a:ext cx="51816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9150350" y="0"/>
            <a:ext cx="304165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6108700" y="3429000"/>
            <a:ext cx="3041650" cy="3429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6108700" y="0"/>
            <a:ext cx="3041650" cy="3429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934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, Titel og indholdsobjekt,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6090834" y="0"/>
            <a:ext cx="6101166" cy="6858000"/>
          </a:xfrm>
          <a:prstGeom prst="rect">
            <a:avLst/>
          </a:prstGeom>
          <a:solidFill>
            <a:srgbClr val="3B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3B4550"/>
              </a:solidFill>
            </a:endParaRP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38306" y="1661033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438306" y="339014"/>
            <a:ext cx="5181600" cy="1087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9" name="Pladsholder til bille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3300" cy="6858000"/>
          </a:xfrm>
          <a:solidFill>
            <a:srgbClr val="E9ECF3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8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x-none" dirty="0" err="1"/>
              <a:t>Klik</a:t>
            </a:r>
            <a:r>
              <a:rPr lang="x-none" dirty="0"/>
              <a:t> </a:t>
            </a:r>
            <a:r>
              <a:rPr lang="x-none" dirty="0" err="1"/>
              <a:t>for</a:t>
            </a:r>
            <a:r>
              <a:rPr lang="x-none" dirty="0"/>
              <a:t> at </a:t>
            </a:r>
            <a:r>
              <a:rPr lang="x-none" dirty="0" err="1"/>
              <a:t>redigere</a:t>
            </a:r>
            <a:r>
              <a:rPr lang="x-none" dirty="0"/>
              <a:t> i master</a:t>
            </a:r>
          </a:p>
          <a:p>
            <a:pPr lvl="1" rtl="0"/>
            <a:r>
              <a:rPr lang="x-none" dirty="0" err="1"/>
              <a:t>Andet</a:t>
            </a:r>
            <a:r>
              <a:rPr lang="x-none" dirty="0"/>
              <a:t> </a:t>
            </a:r>
            <a:r>
              <a:rPr lang="x-none" dirty="0" err="1"/>
              <a:t>niveau</a:t>
            </a:r>
            <a:endParaRPr lang="x-none" dirty="0"/>
          </a:p>
          <a:p>
            <a:pPr lvl="2" rtl="0"/>
            <a:r>
              <a:rPr lang="x-none" dirty="0" err="1"/>
              <a:t>Tredje</a:t>
            </a:r>
            <a:r>
              <a:rPr lang="x-none" dirty="0"/>
              <a:t> </a:t>
            </a:r>
            <a:r>
              <a:rPr lang="x-none" dirty="0" err="1"/>
              <a:t>niveau</a:t>
            </a:r>
            <a:endParaRPr lang="x-none" dirty="0"/>
          </a:p>
          <a:p>
            <a:pPr lvl="3" rtl="0"/>
            <a:r>
              <a:rPr lang="x-none" dirty="0" err="1"/>
              <a:t>Fjerde</a:t>
            </a:r>
            <a:r>
              <a:rPr lang="x-none" dirty="0"/>
              <a:t> </a:t>
            </a:r>
            <a:r>
              <a:rPr lang="x-none" dirty="0" err="1"/>
              <a:t>niveau</a:t>
            </a:r>
            <a:endParaRPr lang="x-none" dirty="0"/>
          </a:p>
          <a:p>
            <a:pPr lvl="4" rtl="0"/>
            <a:r>
              <a:rPr lang="x-none" dirty="0" err="1"/>
              <a:t>Femte</a:t>
            </a:r>
            <a:r>
              <a:rPr lang="x-none" dirty="0"/>
              <a:t> </a:t>
            </a:r>
            <a:r>
              <a:rPr lang="x-none" dirty="0" err="1"/>
              <a:t>niveau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57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4" r:id="rId2"/>
    <p:sldLayoutId id="2147483696" r:id="rId3"/>
    <p:sldLayoutId id="2147483705" r:id="rId4"/>
    <p:sldLayoutId id="2147483707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706" r:id="rId12"/>
    <p:sldLayoutId id="2147483727" r:id="rId13"/>
    <p:sldLayoutId id="2147483728" r:id="rId14"/>
    <p:sldLayoutId id="2147483671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>
            <a:lumMod val="75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" pitchFamily="2" charset="2"/>
        <a:buChar char="§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" pitchFamily="2" charset="2"/>
        <a:buChar char="§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5BD53571-7E2D-E84A-8BA1-75F8DCE4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2551"/>
            <a:ext cx="10894484" cy="10879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 err="1"/>
              <a:t>Klik</a:t>
            </a:r>
            <a:r>
              <a:rPr lang="en-GB" noProof="0" dirty="0"/>
              <a:t> for at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master</a:t>
            </a:r>
          </a:p>
        </p:txBody>
      </p:sp>
      <p:sp>
        <p:nvSpPr>
          <p:cNvPr id="4099" name="Pladsholder til tekst 2">
            <a:extLst>
              <a:ext uri="{FF2B5EF4-FFF2-40B4-BE49-F238E27FC236}">
                <a16:creationId xmlns="" xmlns:a16="http://schemas.microsoft.com/office/drawing/2014/main" id="{5B2C5D1A-985F-FD45-A1FF-91134BEB58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3467" y="1655234"/>
            <a:ext cx="10894484" cy="47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/>
              <a:t>Klik for at redigere i master</a:t>
            </a:r>
          </a:p>
          <a:p>
            <a:pPr lvl="1"/>
            <a:r>
              <a:rPr lang="en-GB" altLang="da-DK"/>
              <a:t>Andet niveau</a:t>
            </a:r>
          </a:p>
          <a:p>
            <a:pPr lvl="2"/>
            <a:r>
              <a:rPr lang="en-GB" altLang="da-DK"/>
              <a:t>Tredje niveau</a:t>
            </a:r>
          </a:p>
          <a:p>
            <a:pPr lvl="3"/>
            <a:r>
              <a:rPr lang="en-GB" altLang="da-DK"/>
              <a:t>Fjerde niveau</a:t>
            </a:r>
          </a:p>
          <a:p>
            <a:pPr lvl="4"/>
            <a:r>
              <a:rPr lang="en-GB" alt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751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lama Semicondensed Book" charset="0"/>
        </a:defRPr>
      </a:lvl9pPr>
    </p:titleStyle>
    <p:bodyStyle>
      <a:lvl1pPr marL="359824" indent="-35982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19649" indent="-35982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079473" indent="-35982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97" indent="-35982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99122" indent="-35982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EDB7E8-0586-6A40-866B-3D42B0E0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TO THE FACILITATOR – KEEP HIDDEN!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D66058-9DFC-1F49-A0FB-3A21965708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This slide deck is our standard facilitation deck for </a:t>
            </a:r>
            <a:r>
              <a:rPr lang="en-GB" dirty="0" smtClean="0"/>
              <a:t>Playmakers</a:t>
            </a:r>
            <a:r>
              <a:rPr lang="da-DK" baseline="30000" dirty="0" smtClean="0">
                <a:latin typeface="Corbel" panose="020B0503020204020204" pitchFamily="34" charset="0"/>
                <a:cs typeface="Beirut" pitchFamily="2" charset="-78"/>
              </a:rPr>
              <a:t>®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Use this as a starting point for developing your own slides. No two workshops (or two facilitators) are the same.</a:t>
            </a:r>
          </a:p>
          <a:p>
            <a:pPr marL="0" indent="0">
              <a:buNone/>
            </a:pPr>
            <a:r>
              <a:rPr lang="en-GB" dirty="0"/>
              <a:t>The deck is divided into five parts, pick and chose which ones serve your purpose and </a:t>
            </a:r>
            <a:r>
              <a:rPr lang="en-GB" dirty="0" smtClean="0"/>
              <a:t>your </a:t>
            </a:r>
            <a:r>
              <a:rPr lang="en-GB" dirty="0"/>
              <a:t>own comfort level as facilitator.</a:t>
            </a:r>
          </a:p>
          <a:p>
            <a:pPr marL="0" indent="0">
              <a:buNone/>
            </a:pPr>
            <a:r>
              <a:rPr lang="en-GB" dirty="0"/>
              <a:t>As a general </a:t>
            </a:r>
            <a:r>
              <a:rPr lang="en-GB" dirty="0" smtClean="0"/>
              <a:t>rule, </a:t>
            </a:r>
            <a:r>
              <a:rPr lang="en-GB" dirty="0"/>
              <a:t>use as few step-by-step slides as possible as they tend to make the game experience rigid.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F0DF00-D186-0847-8EDC-9CC1163C60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 five parts:</a:t>
            </a:r>
          </a:p>
          <a:p>
            <a:r>
              <a:rPr lang="en-GB" dirty="0">
                <a:solidFill>
                  <a:srgbClr val="65ADA8"/>
                </a:solidFill>
              </a:rPr>
              <a:t>Sample agendas: </a:t>
            </a:r>
            <a:r>
              <a:rPr lang="en-GB" dirty="0"/>
              <a:t>Sample scripts matching the </a:t>
            </a:r>
            <a:r>
              <a:rPr lang="en-GB" dirty="0" smtClean="0"/>
              <a:t>facilitator’s </a:t>
            </a:r>
            <a:r>
              <a:rPr lang="en-GB" dirty="0"/>
              <a:t>guide.</a:t>
            </a:r>
            <a:endParaRPr lang="en-GB" dirty="0">
              <a:solidFill>
                <a:srgbClr val="CD232A"/>
              </a:solidFill>
            </a:endParaRPr>
          </a:p>
          <a:p>
            <a:r>
              <a:rPr lang="en-GB" dirty="0">
                <a:solidFill>
                  <a:srgbClr val="65ADA8"/>
                </a:solidFill>
              </a:rPr>
              <a:t>Introducing the game: </a:t>
            </a:r>
            <a:r>
              <a:rPr lang="en-GB" dirty="0"/>
              <a:t>Introduction to the basic elements and concepts of the game.</a:t>
            </a:r>
          </a:p>
          <a:p>
            <a:r>
              <a:rPr lang="en-GB" dirty="0">
                <a:solidFill>
                  <a:srgbClr val="65ADA8"/>
                </a:solidFill>
              </a:rPr>
              <a:t>Step-by-step facilitation guide: </a:t>
            </a:r>
            <a:r>
              <a:rPr lang="en-GB" dirty="0"/>
              <a:t>Use this for larger workshops and in the beginning when you are learning the game yourself. </a:t>
            </a:r>
          </a:p>
          <a:p>
            <a:r>
              <a:rPr lang="da-DK" dirty="0" err="1">
                <a:solidFill>
                  <a:srgbClr val="65ADA8"/>
                </a:solidFill>
              </a:rPr>
              <a:t>Example</a:t>
            </a:r>
            <a:r>
              <a:rPr lang="da-DK" dirty="0">
                <a:solidFill>
                  <a:srgbClr val="65ADA8"/>
                </a:solidFill>
              </a:rPr>
              <a:t> </a:t>
            </a:r>
            <a:r>
              <a:rPr lang="da-DK" dirty="0" err="1">
                <a:solidFill>
                  <a:srgbClr val="65ADA8"/>
                </a:solidFill>
              </a:rPr>
              <a:t>reflections</a:t>
            </a:r>
            <a:r>
              <a:rPr lang="en-GB" dirty="0">
                <a:solidFill>
                  <a:srgbClr val="65ADA8"/>
                </a:solidFill>
              </a:rPr>
              <a:t>: </a:t>
            </a:r>
            <a:r>
              <a:rPr lang="en-GB" dirty="0"/>
              <a:t>Sample exercises to help you reflect.</a:t>
            </a:r>
          </a:p>
          <a:p>
            <a:r>
              <a:rPr lang="en-GB" dirty="0">
                <a:solidFill>
                  <a:srgbClr val="65ADA8"/>
                </a:solidFill>
              </a:rPr>
              <a:t>Theories and background: </a:t>
            </a:r>
            <a:r>
              <a:rPr lang="en-GB" dirty="0"/>
              <a:t>Supplementary theory and background material. These can be used before, </a:t>
            </a:r>
            <a:r>
              <a:rPr lang="en-GB" dirty="0" smtClean="0"/>
              <a:t>after </a:t>
            </a:r>
            <a:r>
              <a:rPr lang="en-GB" dirty="0"/>
              <a:t>or during the game depending on the agenda.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36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CASE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da-DK" dirty="0">
                <a:sym typeface="Arial" charset="0"/>
              </a:rPr>
              <a:t>You are the newly hired project manager of a team working on a database design </a:t>
            </a:r>
            <a:endParaRPr lang="en-GB" altLang="da-DK" b="1" dirty="0">
              <a:sym typeface="Arial" charset="0"/>
            </a:endParaRPr>
          </a:p>
          <a:p>
            <a:r>
              <a:rPr lang="en-GB" altLang="da-DK" dirty="0">
                <a:sym typeface="Arial" charset="0"/>
              </a:rPr>
              <a:t>Your </a:t>
            </a:r>
            <a:r>
              <a:rPr lang="en-GB" altLang="da-DK" dirty="0" smtClean="0">
                <a:sym typeface="Arial" charset="0"/>
              </a:rPr>
              <a:t>team </a:t>
            </a:r>
            <a:r>
              <a:rPr lang="en-GB" altLang="da-DK" dirty="0">
                <a:sym typeface="Arial" charset="0"/>
              </a:rPr>
              <a:t>consists of </a:t>
            </a:r>
            <a:r>
              <a:rPr lang="en-GB" altLang="da-DK" b="1" dirty="0">
                <a:sym typeface="Arial" charset="0"/>
              </a:rPr>
              <a:t>5 </a:t>
            </a:r>
            <a:r>
              <a:rPr lang="en-GB" altLang="da-DK" dirty="0">
                <a:sym typeface="Arial" charset="0"/>
              </a:rPr>
              <a:t>specialists</a:t>
            </a:r>
          </a:p>
          <a:p>
            <a:r>
              <a:rPr lang="en-GB" altLang="da-DK" dirty="0">
                <a:sym typeface="Arial" charset="0"/>
              </a:rPr>
              <a:t>You also have a number of stakeholders who will be important at various points in the project</a:t>
            </a:r>
          </a:p>
          <a:p>
            <a:r>
              <a:rPr lang="en-GB" altLang="da-DK" dirty="0">
                <a:sym typeface="Arial" charset="0"/>
              </a:rPr>
              <a:t>Your job is to build a </a:t>
            </a:r>
            <a:r>
              <a:rPr lang="en-GB" altLang="da-DK" b="1" dirty="0">
                <a:sym typeface="Arial" charset="0"/>
              </a:rPr>
              <a:t>well-performing team </a:t>
            </a:r>
            <a:r>
              <a:rPr lang="en-GB" altLang="da-DK" dirty="0">
                <a:sym typeface="Arial" charset="0"/>
              </a:rPr>
              <a:t>that delivers the database </a:t>
            </a:r>
            <a:r>
              <a:rPr lang="en-GB" altLang="da-DK" b="1" dirty="0">
                <a:sym typeface="Arial" charset="0"/>
              </a:rPr>
              <a:t>on time</a:t>
            </a:r>
            <a:r>
              <a:rPr lang="en-GB" altLang="da-DK" dirty="0">
                <a:sym typeface="Arial" charset="0"/>
              </a:rPr>
              <a:t>, </a:t>
            </a:r>
            <a:r>
              <a:rPr lang="en-GB" altLang="da-DK" dirty="0" smtClean="0">
                <a:sym typeface="Arial" charset="0"/>
              </a:rPr>
              <a:t>on </a:t>
            </a:r>
            <a:r>
              <a:rPr lang="en-GB" altLang="da-DK" dirty="0">
                <a:sym typeface="Arial" charset="0"/>
              </a:rPr>
              <a:t>the agreed </a:t>
            </a:r>
            <a:r>
              <a:rPr lang="en-GB" altLang="da-DK" b="1" dirty="0">
                <a:sym typeface="Arial" charset="0"/>
              </a:rPr>
              <a:t>budget</a:t>
            </a:r>
            <a:r>
              <a:rPr lang="en-GB" altLang="da-DK" dirty="0">
                <a:sym typeface="Arial" charset="0"/>
              </a:rPr>
              <a:t> and with the right </a:t>
            </a:r>
            <a:r>
              <a:rPr lang="en-GB" altLang="da-DK" b="1" dirty="0">
                <a:sym typeface="Arial" charset="0"/>
              </a:rPr>
              <a:t>quality</a:t>
            </a:r>
          </a:p>
          <a:p>
            <a:pPr marL="0" indent="0">
              <a:buNone/>
            </a:pPr>
            <a:endParaRPr lang="en-GB" altLang="da-DK" b="1" dirty="0"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2" name="Oval 1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Read pages 1-2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4150AE34-4A87-AC40-9EE7-03C2D4ED9E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52744">
            <a:off x="6389161" y="3865126"/>
            <a:ext cx="4829777" cy="27421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83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4">
            <a:extLst>
              <a:ext uri="{FF2B5EF4-FFF2-40B4-BE49-F238E27FC236}">
                <a16:creationId xmlns="" xmlns:a16="http://schemas.microsoft.com/office/drawing/2014/main" id="{1A10C2F3-0478-DD43-B861-9E423BD7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altLang="da-DK" dirty="0">
                <a:ea typeface="ＭＳ Ｐゴシック" charset="-128"/>
                <a:cs typeface="FlamaSemicondensed-Medium" charset="0"/>
              </a:rPr>
              <a:t>STAKEHOLDERS</a:t>
            </a:r>
          </a:p>
        </p:txBody>
      </p:sp>
      <p:pic>
        <p:nvPicPr>
          <p:cNvPr id="13314" name="Picture 3">
            <a:extLst>
              <a:ext uri="{FF2B5EF4-FFF2-40B4-BE49-F238E27FC236}">
                <a16:creationId xmlns="" xmlns:a16="http://schemas.microsoft.com/office/drawing/2014/main" id="{DA925C0C-1787-B843-B762-10AD5FECE21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4792" y="1550078"/>
            <a:ext cx="4931833" cy="4931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="" xmlns:a16="http://schemas.microsoft.com/office/drawing/2014/main" id="{C6E42AC1-A5BB-5D4C-A515-84D05EE1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68" y="4550664"/>
            <a:ext cx="1855724" cy="1855724"/>
          </a:xfrm>
          <a:prstGeom prst="rect">
            <a:avLst/>
          </a:prstGeom>
          <a:effectLst>
            <a:outerShdw blurRad="50800" dist="38100" dir="2700000" algn="ctr" rotWithShape="0">
              <a:schemeClr val="bg1">
                <a:lumMod val="6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3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4">
            <a:extLst>
              <a:ext uri="{FF2B5EF4-FFF2-40B4-BE49-F238E27FC236}">
                <a16:creationId xmlns="" xmlns:a16="http://schemas.microsoft.com/office/drawing/2014/main" id="{BB7FC709-6541-2245-BA6A-E80B13E7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altLang="da-DK" dirty="0">
                <a:ea typeface="ＭＳ Ｐゴシック" charset="-128"/>
                <a:cs typeface="FlamaSemicondensed-Medium" charset="0"/>
              </a:rPr>
              <a:t>THE STAKEHOLDERS’ STARTING ATTITUDE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="" xmlns:a16="http://schemas.microsoft.com/office/drawing/2014/main" id="{AC90AB42-77EE-0D4F-8EC8-115F4F700496}"/>
              </a:ext>
            </a:extLst>
          </p:cNvPr>
          <p:cNvSpPr txBox="1"/>
          <p:nvPr/>
        </p:nvSpPr>
        <p:spPr>
          <a:xfrm>
            <a:off x="818147" y="1925053"/>
            <a:ext cx="10405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CFO, Head of Sales and Head of Customer Support is “Neutral”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other stakeholders are “Unaware”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Mark the stakeholders’ attitudes on their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62AE0293-225C-2F4F-AA09-1F1775171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6" y="3134079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75000"/>
                <a:alpha val="36000"/>
              </a:scheme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3DC06495-7262-5C46-A3C1-190131B4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467">
            <a:off x="3190561" y="3805198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75000"/>
                <a:alpha val="36000"/>
              </a:schemeClr>
            </a:outerShdw>
          </a:effectLst>
        </p:spPr>
      </p:pic>
      <p:pic>
        <p:nvPicPr>
          <p:cNvPr id="7" name="Billede 2">
            <a:extLst>
              <a:ext uri="{FF2B5EF4-FFF2-40B4-BE49-F238E27FC236}">
                <a16:creationId xmlns="" xmlns:a16="http://schemas.microsoft.com/office/drawing/2014/main" id="{58DA8B42-5948-9547-964F-E20138413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266">
            <a:off x="6849611" y="2612327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75000"/>
                <a:alpha val="36000"/>
              </a:schemeClr>
            </a:outerShdw>
          </a:effectLst>
        </p:spPr>
      </p:pic>
      <p:pic>
        <p:nvPicPr>
          <p:cNvPr id="8" name="Billede 2">
            <a:extLst>
              <a:ext uri="{FF2B5EF4-FFF2-40B4-BE49-F238E27FC236}">
                <a16:creationId xmlns="" xmlns:a16="http://schemas.microsoft.com/office/drawing/2014/main" id="{E9836E12-1371-B647-A658-03D243EED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107">
            <a:off x="6668134" y="3249986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50000"/>
                <a:alpha val="36000"/>
              </a:schemeClr>
            </a:outerShdw>
          </a:effectLst>
        </p:spPr>
      </p:pic>
      <p:pic>
        <p:nvPicPr>
          <p:cNvPr id="9" name="Billede 2">
            <a:extLst>
              <a:ext uri="{FF2B5EF4-FFF2-40B4-BE49-F238E27FC236}">
                <a16:creationId xmlns="" xmlns:a16="http://schemas.microsoft.com/office/drawing/2014/main" id="{9300076B-154D-854F-8E9A-37A9808F0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32" y="3805199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75000"/>
                <a:alpha val="36000"/>
              </a:scheme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C8BD914A-4A19-314C-985B-7EEFD6130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114">
            <a:off x="282654" y="3426310"/>
            <a:ext cx="2736596" cy="2736596"/>
          </a:xfrm>
          <a:prstGeom prst="rect">
            <a:avLst/>
          </a:prstGeom>
          <a:effectLst>
            <a:outerShdw blurRad="50800" dist="50800" dir="2700000" algn="ctr" rotWithShape="0">
              <a:schemeClr val="bg1">
                <a:lumMod val="75000"/>
                <a:alpha val="3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36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>
            <a:extLst>
              <a:ext uri="{FF2B5EF4-FFF2-40B4-BE49-F238E27FC236}">
                <a16:creationId xmlns="" xmlns:a16="http://schemas.microsoft.com/office/drawing/2014/main" id="{2D0EF5D1-74D6-4C41-A844-990EE8B8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133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Flama Book" panose="02000000000000000000" pitchFamily="2" charset="77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i="1">
                <a:solidFill>
                  <a:schemeClr val="tx1"/>
                </a:solidFill>
                <a:latin typeface="Flama Book" panose="02000000000000000000" pitchFamily="2" charset="77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500" i="1">
                <a:solidFill>
                  <a:schemeClr val="tx1"/>
                </a:solidFill>
                <a:latin typeface="Flama Book" panose="02000000000000000000" pitchFamily="2" charset="77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Flama Book" panose="02000000000000000000" pitchFamily="2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a-DK" altLang="da-DK" sz="2800">
              <a:solidFill>
                <a:srgbClr val="FFFFFF"/>
              </a:solidFill>
              <a:latin typeface="Flama-Book" panose="02000000000000000000" pitchFamily="2" charset="77"/>
              <a:ea typeface="Neo Sans Std Light"/>
              <a:cs typeface="Neo Sans Std Ligh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a-DK" altLang="da-DK" sz="2800">
              <a:solidFill>
                <a:srgbClr val="FFFFFF"/>
              </a:solidFill>
              <a:latin typeface="Flama-Book" panose="02000000000000000000" pitchFamily="2" charset="77"/>
              <a:ea typeface="Neo Sans Std Light"/>
              <a:cs typeface="Neo Sans Std Ligh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a-DK" altLang="da-DK" sz="2800">
              <a:solidFill>
                <a:srgbClr val="FFFFFF"/>
              </a:solidFill>
              <a:latin typeface="Flama-Book" panose="02000000000000000000" pitchFamily="2" charset="77"/>
              <a:ea typeface="Neo Sans Std Light"/>
              <a:cs typeface="Neo Sans Std Ligh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a-DK" altLang="da-DK" sz="2800">
              <a:solidFill>
                <a:srgbClr val="FFFFFF"/>
              </a:solidFill>
              <a:latin typeface="Flama-Book" panose="02000000000000000000" pitchFamily="2" charset="77"/>
              <a:ea typeface="Neo Sans Std Light"/>
              <a:cs typeface="Neo Sans Std Ligh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a-DK" altLang="da-DK" sz="2400">
              <a:solidFill>
                <a:srgbClr val="000000"/>
              </a:solidFill>
              <a:latin typeface="Flama-Book" panose="02000000000000000000" pitchFamily="2" charset="77"/>
              <a:cs typeface="Flama-Basic" panose="02000000000000000000" pitchFamily="2" charset="77"/>
            </a:endParaRPr>
          </a:p>
        </p:txBody>
      </p:sp>
      <p:sp>
        <p:nvSpPr>
          <p:cNvPr id="32" name="AutoShape 12">
            <a:extLst>
              <a:ext uri="{FF2B5EF4-FFF2-40B4-BE49-F238E27FC236}">
                <a16:creationId xmlns="" xmlns:a16="http://schemas.microsoft.com/office/drawing/2014/main" id="{914DA2D1-B159-2A49-A667-DE397935442D}"/>
              </a:ext>
            </a:extLst>
          </p:cNvPr>
          <p:cNvSpPr>
            <a:spLocks/>
          </p:cNvSpPr>
          <p:nvPr/>
        </p:nvSpPr>
        <p:spPr bwMode="auto">
          <a:xfrm>
            <a:off x="7073241" y="4703234"/>
            <a:ext cx="224367" cy="218017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w 21600"/>
              <a:gd name="T21" fmla="*/ 2147483646 h 21600"/>
              <a:gd name="T22" fmla="*/ 2147483646 w 21600"/>
              <a:gd name="T23" fmla="*/ 2147483646 h 21600"/>
              <a:gd name="T24" fmla="*/ 0 w 21600"/>
              <a:gd name="T25" fmla="*/ 2147483646 h 21600"/>
              <a:gd name="T26" fmla="*/ 0 w 21600"/>
              <a:gd name="T27" fmla="*/ 2147483646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600" h="21600">
                <a:moveTo>
                  <a:pt x="0" y="4201"/>
                </a:moveTo>
                <a:lnTo>
                  <a:pt x="5573" y="0"/>
                </a:lnTo>
                <a:lnTo>
                  <a:pt x="10800" y="5675"/>
                </a:lnTo>
                <a:lnTo>
                  <a:pt x="16027" y="0"/>
                </a:lnTo>
                <a:lnTo>
                  <a:pt x="21600" y="4201"/>
                </a:lnTo>
                <a:lnTo>
                  <a:pt x="15521" y="10800"/>
                </a:lnTo>
                <a:lnTo>
                  <a:pt x="21600" y="17399"/>
                </a:lnTo>
                <a:lnTo>
                  <a:pt x="16027" y="21600"/>
                </a:lnTo>
                <a:lnTo>
                  <a:pt x="10800" y="15925"/>
                </a:lnTo>
                <a:lnTo>
                  <a:pt x="5573" y="21600"/>
                </a:lnTo>
                <a:lnTo>
                  <a:pt x="0" y="17399"/>
                </a:lnTo>
                <a:lnTo>
                  <a:pt x="6079" y="10800"/>
                </a:lnTo>
                <a:lnTo>
                  <a:pt x="0" y="4201"/>
                </a:lnTo>
                <a:close/>
                <a:moveTo>
                  <a:pt x="0" y="4201"/>
                </a:moveTo>
              </a:path>
            </a:pathLst>
          </a:custGeom>
          <a:solidFill>
            <a:srgbClr val="000000"/>
          </a:solidFill>
          <a:ln w="9360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114299" dir="722547" algn="ctr" rotWithShape="0">
              <a:schemeClr val="bg2">
                <a:alpha val="35036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GB" sz="2400">
              <a:latin typeface="Arial" charset="0"/>
              <a:ea typeface="ＭＳ Ｐゴシック" charset="-128"/>
            </a:endParaRPr>
          </a:p>
        </p:txBody>
      </p:sp>
      <p:sp>
        <p:nvSpPr>
          <p:cNvPr id="26631" name="Titel 4">
            <a:extLst>
              <a:ext uri="{FF2B5EF4-FFF2-40B4-BE49-F238E27FC236}">
                <a16:creationId xmlns="" xmlns:a16="http://schemas.microsoft.com/office/drawing/2014/main" id="{E2809E1A-7333-EA4C-85D6-07ECE992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 dirty="0"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rPr>
              <a:t>Team </a:t>
            </a:r>
            <a:r>
              <a:rPr lang="da-DK" altLang="da-DK" dirty="0" err="1">
                <a:latin typeface="Arial Narrow" panose="020B0604020202020204" pitchFamily="34" charset="0"/>
                <a:ea typeface="ＭＳ Ｐゴシック" charset="-128"/>
                <a:cs typeface="Arial Narrow" panose="020B0604020202020204" pitchFamily="34" charset="0"/>
              </a:rPr>
              <a:t>members</a:t>
            </a:r>
            <a:endParaRPr lang="da-DK" altLang="da-DK" dirty="0">
              <a:latin typeface="Arial Narrow" panose="020B0604020202020204" pitchFamily="34" charset="0"/>
              <a:ea typeface="ＭＳ Ｐゴシック" charset="-128"/>
              <a:cs typeface="Arial Narrow" panose="020B0604020202020204" pitchFamily="34" charset="0"/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="" xmlns:a16="http://schemas.microsoft.com/office/drawing/2014/main" id="{7DE5E9B8-41B4-B443-8D5B-2CB8BA62F9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9107" y="1654168"/>
            <a:ext cx="6199632" cy="4742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ular Callout 22">
            <a:extLst>
              <a:ext uri="{FF2B5EF4-FFF2-40B4-BE49-F238E27FC236}">
                <a16:creationId xmlns="" xmlns:a16="http://schemas.microsoft.com/office/drawing/2014/main" id="{27154129-7F97-CC46-A75F-9DA0C98B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556" y="1649950"/>
            <a:ext cx="2525182" cy="976207"/>
          </a:xfrm>
          <a:prstGeom prst="wedgeRectCallout">
            <a:avLst>
              <a:gd name="adj1" fmla="val 8860"/>
              <a:gd name="adj2" fmla="val 114018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Background, personality,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needs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and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network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Medium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7894" name="Rectangular Callout 24">
            <a:extLst>
              <a:ext uri="{FF2B5EF4-FFF2-40B4-BE49-F238E27FC236}">
                <a16:creationId xmlns="" xmlns:a16="http://schemas.microsoft.com/office/drawing/2014/main" id="{5611A5D9-402A-244B-AB64-D57B01E2C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317" y="6119642"/>
            <a:ext cx="1333500" cy="486158"/>
          </a:xfrm>
          <a:prstGeom prst="wedgeRectCallout">
            <a:avLst>
              <a:gd name="adj1" fmla="val -33740"/>
              <a:gd name="adj2" fmla="val -114068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Synergy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Medium" panose="02000000000000000000" pitchFamily="2" charset="77"/>
              <a:cs typeface="Arial Narrow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="" xmlns:a16="http://schemas.microsoft.com/office/drawing/2014/main" id="{E6E2F9E0-00CA-A749-AACE-ABAA66C5B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24" y="4845261"/>
            <a:ext cx="234444" cy="351666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28E16FEA-A1BE-2940-B7AF-1DD32615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702" y="5614325"/>
            <a:ext cx="234444" cy="35166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="" xmlns:a16="http://schemas.microsoft.com/office/drawing/2014/main" id="{FC8335D2-5FFF-D546-AA25-505DB9C3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873" y="5626436"/>
            <a:ext cx="234444" cy="351666"/>
          </a:xfrm>
          <a:prstGeom prst="rect">
            <a:avLst/>
          </a:prstGeom>
        </p:spPr>
      </p:pic>
      <p:sp>
        <p:nvSpPr>
          <p:cNvPr id="12" name="Rectangular Callout 25">
            <a:extLst>
              <a:ext uri="{FF2B5EF4-FFF2-40B4-BE49-F238E27FC236}">
                <a16:creationId xmlns="" xmlns:a16="http://schemas.microsoft.com/office/drawing/2014/main" id="{2878C8D3-484E-4E40-A3A4-D2F23DC46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808" y="4025367"/>
            <a:ext cx="1972733" cy="486157"/>
          </a:xfrm>
          <a:prstGeom prst="wedgeRectCallout">
            <a:avLst>
              <a:gd name="adj1" fmla="val 34304"/>
              <a:gd name="adj2" fmla="val 116597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Climate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indicator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Medium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7895" name="Rectangular Callout 25">
            <a:extLst>
              <a:ext uri="{FF2B5EF4-FFF2-40B4-BE49-F238E27FC236}">
                <a16:creationId xmlns="" xmlns:a16="http://schemas.microsoft.com/office/drawing/2014/main" id="{7EAAFFAA-DE91-2949-8141-4CC7337E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608" y="4113917"/>
            <a:ext cx="2291009" cy="486157"/>
          </a:xfrm>
          <a:prstGeom prst="wedgeRectCallout">
            <a:avLst>
              <a:gd name="adj1" fmla="val -32885"/>
              <a:gd name="adj2" fmla="val 116597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Active personality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trait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Medium" panose="02000000000000000000" pitchFamily="2" charset="77"/>
              <a:cs typeface="Arial Narrow" panose="020B0604020202020204" pitchFamily="34" charset="0"/>
            </a:endParaRPr>
          </a:p>
        </p:txBody>
      </p:sp>
      <p:pic>
        <p:nvPicPr>
          <p:cNvPr id="13" name="Billede 15">
            <a:extLst>
              <a:ext uri="{FF2B5EF4-FFF2-40B4-BE49-F238E27FC236}">
                <a16:creationId xmlns="" xmlns:a16="http://schemas.microsoft.com/office/drawing/2014/main" id="{6DB710EC-13C0-874E-871C-8964C52A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320" y="5626436"/>
            <a:ext cx="234444" cy="351666"/>
          </a:xfrm>
          <a:prstGeom prst="rect">
            <a:avLst/>
          </a:prstGeom>
        </p:spPr>
      </p:pic>
      <p:pic>
        <p:nvPicPr>
          <p:cNvPr id="14" name="Billede 15">
            <a:extLst>
              <a:ext uri="{FF2B5EF4-FFF2-40B4-BE49-F238E27FC236}">
                <a16:creationId xmlns="" xmlns:a16="http://schemas.microsoft.com/office/drawing/2014/main" id="{8372EC47-A8C5-7D4A-AE38-B77D2563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047" y="5626436"/>
            <a:ext cx="234444" cy="3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="" xmlns:a16="http://schemas.microsoft.com/office/drawing/2014/main" id="{F7599270-6DF6-704D-A618-CB1D24513F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1595" y="2972296"/>
            <a:ext cx="7810500" cy="2595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chemeClr val="bg1">
                <a:lumMod val="65000"/>
                <a:alpha val="4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4D9F7-6A22-F147-AA68-20F80D7C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climate indicators</a:t>
            </a:r>
          </a:p>
        </p:txBody>
      </p:sp>
      <p:sp>
        <p:nvSpPr>
          <p:cNvPr id="5" name="Pladsholder til indhold 6">
            <a:extLst>
              <a:ext uri="{FF2B5EF4-FFF2-40B4-BE49-F238E27FC236}">
                <a16:creationId xmlns="" xmlns:a16="http://schemas.microsoft.com/office/drawing/2014/main" id="{A3098BE1-3D56-FA46-9017-39002AAFABE0}"/>
              </a:ext>
            </a:extLst>
          </p:cNvPr>
          <p:cNvSpPr txBox="1">
            <a:spLocks/>
          </p:cNvSpPr>
          <p:nvPr/>
        </p:nvSpPr>
        <p:spPr>
          <a:xfrm>
            <a:off x="643180" y="1655143"/>
            <a:ext cx="10895308" cy="408549"/>
          </a:xfrm>
          <a:prstGeom prst="rect">
            <a:avLst/>
          </a:prstGeom>
        </p:spPr>
        <p:txBody>
          <a:bodyPr>
            <a:normAutofit/>
          </a:bodyPr>
          <a:lstStyle>
            <a:lvl1pPr marL="359824" indent="-359824" algn="l" defTabSz="914377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649" indent="-359824" algn="l" defTabSz="914377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473" indent="-359824" algn="l" defTabSz="914377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297" indent="-359824" algn="l" defTabSz="914377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122" indent="-359824" algn="l" defTabSz="914377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da-DK" dirty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There are six climate indicators:</a:t>
            </a:r>
          </a:p>
          <a:p>
            <a:endParaRPr lang="en-GB" altLang="da-DK" dirty="0"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endParaRPr lang="en-GB" altLang="da-DK" b="1" dirty="0">
              <a:sym typeface="Arial" charset="0"/>
            </a:endParaRPr>
          </a:p>
          <a:p>
            <a:pPr marL="0" indent="0">
              <a:buNone/>
            </a:pPr>
            <a:endParaRPr lang="en-GB" altLang="da-DK" b="1" dirty="0">
              <a:sym typeface="Arial" charset="0"/>
            </a:endParaRPr>
          </a:p>
          <a:p>
            <a:pPr marL="0" indent="0">
              <a:buFont typeface="Wingdings" pitchFamily="2" charset="2"/>
              <a:buNone/>
            </a:pPr>
            <a:endParaRPr lang="en-GB" altLang="da-DK" b="1" dirty="0">
              <a:sym typeface="Arial" charset="0"/>
            </a:endParaRPr>
          </a:p>
        </p:txBody>
      </p:sp>
      <p:sp>
        <p:nvSpPr>
          <p:cNvPr id="7" name="Rectangular Callout 25">
            <a:extLst>
              <a:ext uri="{FF2B5EF4-FFF2-40B4-BE49-F238E27FC236}">
                <a16:creationId xmlns="" xmlns:a16="http://schemas.microsoft.com/office/drawing/2014/main" id="{C1EDAE3F-FFF8-814C-9314-185379D55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679" y="2334675"/>
            <a:ext cx="2667699" cy="997504"/>
          </a:xfrm>
          <a:prstGeom prst="wedgeRectCallout">
            <a:avLst>
              <a:gd name="adj1" fmla="val 8518"/>
              <a:gd name="adj2" fmla="val 115756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Understanding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the purpose of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project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.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Why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are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doing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it?</a:t>
            </a:r>
          </a:p>
        </p:txBody>
      </p:sp>
      <p:sp>
        <p:nvSpPr>
          <p:cNvPr id="8" name="Rectangular Callout 25">
            <a:extLst>
              <a:ext uri="{FF2B5EF4-FFF2-40B4-BE49-F238E27FC236}">
                <a16:creationId xmlns="" xmlns:a16="http://schemas.microsoft.com/office/drawing/2014/main" id="{AF1C0615-FDD8-604E-8599-5511C48D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442" y="2331821"/>
            <a:ext cx="2501151" cy="1000358"/>
          </a:xfrm>
          <a:prstGeom prst="wedgeRectCallout">
            <a:avLst>
              <a:gd name="adj1" fmla="val 6843"/>
              <a:gd name="adj2" fmla="val 113243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Feeling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recognised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as a person.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Does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my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work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matter?</a:t>
            </a:r>
          </a:p>
        </p:txBody>
      </p:sp>
      <p:sp>
        <p:nvSpPr>
          <p:cNvPr id="9" name="Rectangular Callout 25">
            <a:extLst>
              <a:ext uri="{FF2B5EF4-FFF2-40B4-BE49-F238E27FC236}">
                <a16:creationId xmlns="" xmlns:a16="http://schemas.microsoft.com/office/drawing/2014/main" id="{54A52C17-0C99-274F-BB4C-FED58914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657" y="2322352"/>
            <a:ext cx="2431041" cy="1002294"/>
          </a:xfrm>
          <a:prstGeom prst="wedgeRectCallout">
            <a:avLst>
              <a:gd name="adj1" fmla="val 5714"/>
              <a:gd name="adj2" fmla="val 110511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Being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empowered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and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able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to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make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decisions. Am I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free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to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work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way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I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prefer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?</a:t>
            </a:r>
          </a:p>
        </p:txBody>
      </p:sp>
      <p:sp>
        <p:nvSpPr>
          <p:cNvPr id="10" name="Rectangular Callout 25">
            <a:extLst>
              <a:ext uri="{FF2B5EF4-FFF2-40B4-BE49-F238E27FC236}">
                <a16:creationId xmlns="" xmlns:a16="http://schemas.microsoft.com/office/drawing/2014/main" id="{189E0DF2-427C-AF48-ABD2-A438BA972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866" y="5336184"/>
            <a:ext cx="2634646" cy="997504"/>
          </a:xfrm>
          <a:prstGeom prst="wedgeRectCallout">
            <a:avLst>
              <a:gd name="adj1" fmla="val -35011"/>
              <a:gd name="adj2" fmla="val -102632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Understanding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and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respecting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quality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standard for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project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. Is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this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good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enough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?</a:t>
            </a:r>
          </a:p>
        </p:txBody>
      </p:sp>
      <p:sp>
        <p:nvSpPr>
          <p:cNvPr id="13" name="Rectangular Callout 25">
            <a:extLst>
              <a:ext uri="{FF2B5EF4-FFF2-40B4-BE49-F238E27FC236}">
                <a16:creationId xmlns="" xmlns:a16="http://schemas.microsoft.com/office/drawing/2014/main" id="{8CEB7D39-41BC-9E49-B76F-8E959C475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784" y="5336184"/>
            <a:ext cx="2835594" cy="997504"/>
          </a:xfrm>
          <a:prstGeom prst="wedgeRectCallout">
            <a:avLst>
              <a:gd name="adj1" fmla="val -35011"/>
              <a:gd name="adj2" fmla="val -102632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Feeling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connected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to the team and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trusting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other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team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members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. Am I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alone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in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this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?</a:t>
            </a:r>
          </a:p>
        </p:txBody>
      </p:sp>
      <p:sp>
        <p:nvSpPr>
          <p:cNvPr id="14" name="Rectangular Callout 25">
            <a:extLst>
              <a:ext uri="{FF2B5EF4-FFF2-40B4-BE49-F238E27FC236}">
                <a16:creationId xmlns="" xmlns:a16="http://schemas.microsoft.com/office/drawing/2014/main" id="{CA2D98E5-8687-944E-AA39-8321F908C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714" y="5336184"/>
            <a:ext cx="2391365" cy="997504"/>
          </a:xfrm>
          <a:prstGeom prst="wedgeRectCallout">
            <a:avLst>
              <a:gd name="adj1" fmla="val -35011"/>
              <a:gd name="adj2" fmla="val -102632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/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Knowing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schedule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and the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chain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of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command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.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What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4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are</a:t>
            </a:r>
            <a:r>
              <a:rPr lang="da-DK" altLang="da-DK" sz="14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the procedures? </a:t>
            </a:r>
          </a:p>
        </p:txBody>
      </p:sp>
    </p:spTree>
    <p:extLst>
      <p:ext uri="{BB962C8B-B14F-4D97-AF65-F5344CB8AC3E}">
        <p14:creationId xmlns:p14="http://schemas.microsoft.com/office/powerpoint/2010/main" val="3861091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CHOOSE YOUR TEAM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7646876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Read</a:t>
            </a:r>
            <a:r>
              <a:rPr lang="en-GB" altLang="ja-JP" dirty="0">
                <a:sym typeface="Arial" charset="0"/>
              </a:rPr>
              <a:t> all 10 potential team members</a:t>
            </a: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b="1" dirty="0">
                <a:sym typeface="Arial" charset="0"/>
              </a:rPr>
              <a:t>Select</a:t>
            </a:r>
            <a:r>
              <a:rPr lang="en-GB" altLang="ja-JP" dirty="0">
                <a:sym typeface="Arial" charset="0"/>
              </a:rPr>
              <a:t> 5 members:</a:t>
            </a:r>
          </a:p>
          <a:p>
            <a:pPr lvl="1"/>
            <a:r>
              <a:rPr lang="en-GB" altLang="ja-JP" i="0" dirty="0">
                <a:sym typeface="Arial" charset="0"/>
              </a:rPr>
              <a:t>2 Software Engineers</a:t>
            </a:r>
          </a:p>
          <a:p>
            <a:pPr lvl="1"/>
            <a:r>
              <a:rPr lang="en-GB" altLang="ja-JP" i="0" dirty="0">
                <a:sym typeface="Arial" charset="0"/>
              </a:rPr>
              <a:t>1 Designer</a:t>
            </a:r>
          </a:p>
          <a:p>
            <a:pPr lvl="1"/>
            <a:r>
              <a:rPr lang="en-GB" altLang="ja-JP" i="0" dirty="0">
                <a:sym typeface="Arial" charset="0"/>
              </a:rPr>
              <a:t>1 Consultant </a:t>
            </a:r>
          </a:p>
          <a:p>
            <a:pPr lvl="1"/>
            <a:r>
              <a:rPr lang="en-GB" altLang="ja-JP" i="0" dirty="0">
                <a:sym typeface="Arial" charset="0"/>
              </a:rPr>
              <a:t>1 Project Assistant</a:t>
            </a: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b="1" dirty="0">
                <a:sym typeface="Arial" charset="0"/>
              </a:rPr>
              <a:t>Reflect</a:t>
            </a:r>
            <a:r>
              <a:rPr lang="en-GB" altLang="ja-JP" dirty="0">
                <a:sym typeface="Arial" charset="0"/>
              </a:rPr>
              <a:t> on your team</a:t>
            </a:r>
            <a:endParaRPr lang="en-GB" altLang="ja-JP" i="0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596404"/>
            <a:chOff x="10404629" y="257452"/>
            <a:chExt cx="1340528" cy="1596404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596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Read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the team members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2" name="Afrundet rektangulær billedforklaring 1">
            <a:extLst>
              <a:ext uri="{FF2B5EF4-FFF2-40B4-BE49-F238E27FC236}">
                <a16:creationId xmlns="" xmlns:a16="http://schemas.microsoft.com/office/drawing/2014/main" id="{70092B60-4022-024C-97B0-8F954275543A}"/>
              </a:ext>
            </a:extLst>
          </p:cNvPr>
          <p:cNvSpPr/>
          <p:nvPr/>
        </p:nvSpPr>
        <p:spPr>
          <a:xfrm>
            <a:off x="1842359" y="5068319"/>
            <a:ext cx="3429602" cy="1403391"/>
          </a:xfrm>
          <a:prstGeom prst="wedgeRoundRectCallout">
            <a:avLst>
              <a:gd name="adj1" fmla="val 5616"/>
              <a:gd name="adj2" fmla="val -85843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“Are there any personalities that might clash in your team?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0" name="Afrundet rektangulær billedforklaring 9">
            <a:extLst>
              <a:ext uri="{FF2B5EF4-FFF2-40B4-BE49-F238E27FC236}">
                <a16:creationId xmlns="" xmlns:a16="http://schemas.microsoft.com/office/drawing/2014/main" id="{4D250CC6-035F-9A4C-B50B-E5D6A69E6944}"/>
              </a:ext>
            </a:extLst>
          </p:cNvPr>
          <p:cNvSpPr/>
          <p:nvPr/>
        </p:nvSpPr>
        <p:spPr>
          <a:xfrm>
            <a:off x="4202940" y="2845236"/>
            <a:ext cx="3429602" cy="1403391"/>
          </a:xfrm>
          <a:prstGeom prst="wedgeRoundRectCallout">
            <a:avLst>
              <a:gd name="adj1" fmla="val -36530"/>
              <a:gd name="adj2" fmla="val 8687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“Are there any team members who will demand extra attention?”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30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CHOOSE YOUR TEAM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7646876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You have been </a:t>
            </a:r>
            <a:r>
              <a:rPr lang="en-GB" altLang="ja-JP" b="1" dirty="0">
                <a:sym typeface="Arial" charset="0"/>
              </a:rPr>
              <a:t>assigned</a:t>
            </a:r>
            <a:r>
              <a:rPr lang="en-GB" altLang="ja-JP" dirty="0">
                <a:sym typeface="Arial" charset="0"/>
              </a:rPr>
              <a:t> Tonia (Designer), Jacques (Software Engineer) and Gina (Project Assistant). </a:t>
            </a: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b="1" dirty="0">
                <a:sym typeface="Arial" charset="0"/>
              </a:rPr>
              <a:t>Select</a:t>
            </a:r>
            <a:r>
              <a:rPr lang="en-GB" altLang="ja-JP" dirty="0">
                <a:sym typeface="Arial" charset="0"/>
              </a:rPr>
              <a:t> 2 more team members</a:t>
            </a:r>
          </a:p>
          <a:p>
            <a:pPr lvl="1"/>
            <a:r>
              <a:rPr lang="en-GB" altLang="ja-JP" dirty="0">
                <a:sym typeface="Arial" charset="0"/>
              </a:rPr>
              <a:t>1 Software Engineer</a:t>
            </a:r>
          </a:p>
          <a:p>
            <a:pPr lvl="1"/>
            <a:r>
              <a:rPr lang="en-GB" altLang="ja-JP" dirty="0">
                <a:sym typeface="Arial" charset="0"/>
              </a:rPr>
              <a:t>1 Consultant </a:t>
            </a: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b="1" dirty="0">
                <a:sym typeface="Arial" charset="0"/>
              </a:rPr>
              <a:t>Reflect</a:t>
            </a:r>
            <a:r>
              <a:rPr lang="en-GB" altLang="ja-JP" dirty="0">
                <a:sym typeface="Arial" charset="0"/>
              </a:rPr>
              <a:t> on your team</a:t>
            </a:r>
          </a:p>
          <a:p>
            <a:endParaRPr lang="en-GB" altLang="ja-JP" dirty="0">
              <a:sym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596404"/>
            <a:chOff x="10404629" y="257452"/>
            <a:chExt cx="1340528" cy="1596404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596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Read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the team members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11" name="Afrundet rektangulær billedforklaring 1">
            <a:extLst>
              <a:ext uri="{FF2B5EF4-FFF2-40B4-BE49-F238E27FC236}">
                <a16:creationId xmlns="" xmlns:a16="http://schemas.microsoft.com/office/drawing/2014/main" id="{9A0D6975-2520-B747-83A0-CC6694608D0C}"/>
              </a:ext>
            </a:extLst>
          </p:cNvPr>
          <p:cNvSpPr/>
          <p:nvPr/>
        </p:nvSpPr>
        <p:spPr>
          <a:xfrm>
            <a:off x="1842359" y="5068319"/>
            <a:ext cx="3429602" cy="1403391"/>
          </a:xfrm>
          <a:prstGeom prst="wedgeRoundRectCallout">
            <a:avLst>
              <a:gd name="adj1" fmla="val 5616"/>
              <a:gd name="adj2" fmla="val -85843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 smtClean="0">
                <a:solidFill>
                  <a:srgbClr val="3B4550"/>
                </a:solidFill>
              </a:rPr>
              <a:t>“Are </a:t>
            </a:r>
            <a:r>
              <a:rPr lang="en-GB" i="1" dirty="0">
                <a:solidFill>
                  <a:srgbClr val="3B4550"/>
                </a:solidFill>
              </a:rPr>
              <a:t>there any personalities that might clash in your team?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2" name="Afrundet rektangulær billedforklaring 9">
            <a:extLst>
              <a:ext uri="{FF2B5EF4-FFF2-40B4-BE49-F238E27FC236}">
                <a16:creationId xmlns="" xmlns:a16="http://schemas.microsoft.com/office/drawing/2014/main" id="{0DCF9546-97D0-C147-B940-2EC55305F2C9}"/>
              </a:ext>
            </a:extLst>
          </p:cNvPr>
          <p:cNvSpPr/>
          <p:nvPr/>
        </p:nvSpPr>
        <p:spPr>
          <a:xfrm>
            <a:off x="4655945" y="2845236"/>
            <a:ext cx="3429602" cy="1403391"/>
          </a:xfrm>
          <a:prstGeom prst="wedgeRoundRectCallout">
            <a:avLst>
              <a:gd name="adj1" fmla="val -36530"/>
              <a:gd name="adj2" fmla="val 8687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“Are there any team members who will demand extra attention?”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5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MEET YOUR TEAM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7646876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You team consists of: </a:t>
            </a:r>
          </a:p>
          <a:p>
            <a:r>
              <a:rPr lang="en-GB" altLang="ja-JP" dirty="0">
                <a:sym typeface="Arial" charset="0"/>
              </a:rPr>
              <a:t>Tonia (Designer)</a:t>
            </a:r>
          </a:p>
          <a:p>
            <a:r>
              <a:rPr lang="en-GB" altLang="ja-JP" dirty="0">
                <a:sym typeface="Arial" charset="0"/>
              </a:rPr>
              <a:t>Jacques (Software Engineer)</a:t>
            </a:r>
          </a:p>
          <a:p>
            <a:r>
              <a:rPr lang="en-GB" altLang="ja-JP" dirty="0">
                <a:sym typeface="Arial" charset="0"/>
              </a:rPr>
              <a:t>Kapil (Software Engineer)</a:t>
            </a:r>
          </a:p>
          <a:p>
            <a:r>
              <a:rPr lang="en-GB" altLang="ja-JP" dirty="0">
                <a:sym typeface="Arial" charset="0"/>
              </a:rPr>
              <a:t>Helmuth (Consultant)</a:t>
            </a:r>
          </a:p>
          <a:p>
            <a:r>
              <a:rPr lang="en-GB" altLang="ja-JP" dirty="0">
                <a:sym typeface="Arial" charset="0"/>
              </a:rPr>
              <a:t>Gina (Project Assistant)</a:t>
            </a: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b="1" dirty="0">
                <a:sym typeface="Arial" charset="0"/>
              </a:rPr>
              <a:t>Reflect</a:t>
            </a:r>
            <a:r>
              <a:rPr lang="en-GB" altLang="ja-JP" dirty="0">
                <a:sym typeface="Arial" charset="0"/>
              </a:rPr>
              <a:t> on your team</a:t>
            </a: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596404"/>
            <a:chOff x="10404629" y="257452"/>
            <a:chExt cx="1340528" cy="1596404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596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Read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the team members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11" name="Afrundet rektangulær billedforklaring 1">
            <a:extLst>
              <a:ext uri="{FF2B5EF4-FFF2-40B4-BE49-F238E27FC236}">
                <a16:creationId xmlns="" xmlns:a16="http://schemas.microsoft.com/office/drawing/2014/main" id="{F7728510-B5A5-C244-BEE8-85C21DC3BAA7}"/>
              </a:ext>
            </a:extLst>
          </p:cNvPr>
          <p:cNvSpPr/>
          <p:nvPr/>
        </p:nvSpPr>
        <p:spPr>
          <a:xfrm>
            <a:off x="1842359" y="5068319"/>
            <a:ext cx="3429602" cy="1403391"/>
          </a:xfrm>
          <a:prstGeom prst="wedgeRoundRectCallout">
            <a:avLst>
              <a:gd name="adj1" fmla="val 5616"/>
              <a:gd name="adj2" fmla="val -85843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 smtClean="0">
                <a:solidFill>
                  <a:srgbClr val="3B4550"/>
                </a:solidFill>
              </a:rPr>
              <a:t>“Are </a:t>
            </a:r>
            <a:r>
              <a:rPr lang="en-GB" i="1" dirty="0">
                <a:solidFill>
                  <a:srgbClr val="3B4550"/>
                </a:solidFill>
              </a:rPr>
              <a:t>there any personalities that might clash in your team?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2" name="Afrundet rektangulær billedforklaring 9">
            <a:extLst>
              <a:ext uri="{FF2B5EF4-FFF2-40B4-BE49-F238E27FC236}">
                <a16:creationId xmlns="" xmlns:a16="http://schemas.microsoft.com/office/drawing/2014/main" id="{DDAAAB5B-A44B-4047-8D35-159EB6DEF6EC}"/>
              </a:ext>
            </a:extLst>
          </p:cNvPr>
          <p:cNvSpPr/>
          <p:nvPr/>
        </p:nvSpPr>
        <p:spPr>
          <a:xfrm>
            <a:off x="4202940" y="2845236"/>
            <a:ext cx="3429602" cy="1403391"/>
          </a:xfrm>
          <a:prstGeom prst="wedgeRoundRectCallout">
            <a:avLst>
              <a:gd name="adj1" fmla="val -36530"/>
              <a:gd name="adj2" fmla="val 8687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“Are there any team members who will demand extra attention?”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3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2425662"/>
            <a:ext cx="10515600" cy="2852737"/>
          </a:xfrm>
        </p:spPr>
        <p:txBody>
          <a:bodyPr/>
          <a:lstStyle/>
          <a:p>
            <a:r>
              <a:rPr lang="da-DK" dirty="0" smtClean="0"/>
              <a:t>PHASE</a:t>
            </a:r>
            <a:r>
              <a:rPr lang="da-DK" dirty="0" smtClean="0"/>
              <a:t> </a:t>
            </a:r>
            <a:r>
              <a:rPr lang="da-DK" dirty="0"/>
              <a:t>1 –</a:t>
            </a:r>
            <a:br>
              <a:rPr lang="da-DK" dirty="0"/>
            </a:br>
            <a:r>
              <a:rPr lang="da-DK" dirty="0" err="1">
                <a:solidFill>
                  <a:srgbClr val="B6D4CD"/>
                </a:solidFill>
              </a:rPr>
              <a:t>Pre-study</a:t>
            </a:r>
            <a:endParaRPr lang="da-DK" dirty="0">
              <a:solidFill>
                <a:srgbClr val="B6D4CD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3D02D362-F6F9-A449-9A7D-AE349D31A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15" y="1329885"/>
            <a:ext cx="3183669" cy="22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lede 40">
            <a:extLst>
              <a:ext uri="{FF2B5EF4-FFF2-40B4-BE49-F238E27FC236}">
                <a16:creationId xmlns="" xmlns:a16="http://schemas.microsoft.com/office/drawing/2014/main" id="{012314DE-DD84-4A4C-B6A5-E773364D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975">
            <a:off x="2050545" y="3312993"/>
            <a:ext cx="1831365" cy="2124109"/>
          </a:xfrm>
          <a:prstGeom prst="rect">
            <a:avLst/>
          </a:prstGeom>
          <a:ln>
            <a:noFill/>
          </a:ln>
          <a:effectLst>
            <a:outerShdw blurRad="50800" dist="12700" dir="2700000" algn="tl" rotWithShape="0">
              <a:srgbClr val="333333">
                <a:alpha val="20000"/>
              </a:srgbClr>
            </a:outerShdw>
          </a:effectLst>
        </p:spPr>
      </p:pic>
      <p:sp>
        <p:nvSpPr>
          <p:cNvPr id="24" name="Content Placeholder 1">
            <a:extLst>
              <a:ext uri="{FF2B5EF4-FFF2-40B4-BE49-F238E27FC236}">
                <a16:creationId xmlns="" xmlns:a16="http://schemas.microsoft.com/office/drawing/2014/main" id="{3A9A053E-FFD9-0B4E-A692-4A8D20E6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10895308" cy="4714659"/>
          </a:xfrm>
        </p:spPr>
        <p:txBody>
          <a:bodyPr>
            <a:normAutofit/>
          </a:bodyPr>
          <a:lstStyle/>
          <a:p>
            <a:r>
              <a:rPr lang="en-US" dirty="0"/>
              <a:t>Each phase, you select </a:t>
            </a:r>
            <a:r>
              <a:rPr lang="en-US" b="1" dirty="0"/>
              <a:t>five</a:t>
            </a:r>
            <a:r>
              <a:rPr lang="en-US" dirty="0"/>
              <a:t> actions </a:t>
            </a:r>
          </a:p>
          <a:p>
            <a:r>
              <a:rPr lang="en-US" dirty="0"/>
              <a:t>They can be any combination of </a:t>
            </a:r>
            <a:r>
              <a:rPr lang="en-US" b="1" dirty="0"/>
              <a:t>Phase Specific </a:t>
            </a:r>
            <a:r>
              <a:rPr lang="en-US" dirty="0"/>
              <a:t>and </a:t>
            </a:r>
            <a:r>
              <a:rPr lang="en-US" b="1" dirty="0"/>
              <a:t>Spanning </a:t>
            </a:r>
            <a:r>
              <a:rPr lang="en-US" dirty="0"/>
              <a:t>actions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LEADERSHIP ACTIONS IN THE GAME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A0E6D0FF-38E0-814B-B4D8-175E68E6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6096" y="-902365"/>
            <a:ext cx="3416300" cy="3962400"/>
          </a:xfrm>
          <a:prstGeom prst="rect">
            <a:avLst/>
          </a:prstGeom>
        </p:spPr>
      </p:pic>
      <p:pic>
        <p:nvPicPr>
          <p:cNvPr id="40" name="Billede 39">
            <a:extLst>
              <a:ext uri="{FF2B5EF4-FFF2-40B4-BE49-F238E27FC236}">
                <a16:creationId xmlns="" xmlns:a16="http://schemas.microsoft.com/office/drawing/2014/main" id="{7386478D-F83A-0749-BB0C-439A5A77E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3707" y="-741509"/>
            <a:ext cx="3416300" cy="3962400"/>
          </a:xfrm>
          <a:prstGeom prst="rect">
            <a:avLst/>
          </a:prstGeom>
        </p:spPr>
      </p:pic>
      <p:pic>
        <p:nvPicPr>
          <p:cNvPr id="42" name="Billede 41">
            <a:extLst>
              <a:ext uri="{FF2B5EF4-FFF2-40B4-BE49-F238E27FC236}">
                <a16:creationId xmlns="" xmlns:a16="http://schemas.microsoft.com/office/drawing/2014/main" id="{73379D3C-5354-4B45-8DD5-F11B7AD53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4365" y="-661081"/>
            <a:ext cx="3416300" cy="3962400"/>
          </a:xfrm>
          <a:prstGeom prst="rect">
            <a:avLst/>
          </a:prstGeom>
        </p:spPr>
      </p:pic>
      <p:pic>
        <p:nvPicPr>
          <p:cNvPr id="44" name="Billede 43">
            <a:extLst>
              <a:ext uri="{FF2B5EF4-FFF2-40B4-BE49-F238E27FC236}">
                <a16:creationId xmlns="" xmlns:a16="http://schemas.microsoft.com/office/drawing/2014/main" id="{E271CD45-D7A5-CF4A-A2DE-867F46281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1108" y="-519743"/>
            <a:ext cx="3416300" cy="3962400"/>
          </a:xfrm>
          <a:prstGeom prst="rect">
            <a:avLst/>
          </a:prstGeom>
        </p:spPr>
      </p:pic>
      <p:pic>
        <p:nvPicPr>
          <p:cNvPr id="46" name="Billede 45">
            <a:extLst>
              <a:ext uri="{FF2B5EF4-FFF2-40B4-BE49-F238E27FC236}">
                <a16:creationId xmlns="" xmlns:a16="http://schemas.microsoft.com/office/drawing/2014/main" id="{4752520B-7765-0544-BB0A-048D57EB0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267" y="-789107"/>
            <a:ext cx="3416300" cy="3949700"/>
          </a:xfrm>
          <a:prstGeom prst="rect">
            <a:avLst/>
          </a:prstGeom>
        </p:spPr>
      </p:pic>
      <p:pic>
        <p:nvPicPr>
          <p:cNvPr id="48" name="Billede 47">
            <a:extLst>
              <a:ext uri="{FF2B5EF4-FFF2-40B4-BE49-F238E27FC236}">
                <a16:creationId xmlns="" xmlns:a16="http://schemas.microsoft.com/office/drawing/2014/main" id="{C6B5D0CF-4B8F-0044-9223-72C2AD968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6344" y="-728197"/>
            <a:ext cx="3416300" cy="3949700"/>
          </a:xfrm>
          <a:prstGeom prst="rect">
            <a:avLst/>
          </a:prstGeom>
        </p:spPr>
      </p:pic>
      <p:pic>
        <p:nvPicPr>
          <p:cNvPr id="50" name="Billede 49">
            <a:extLst>
              <a:ext uri="{FF2B5EF4-FFF2-40B4-BE49-F238E27FC236}">
                <a16:creationId xmlns="" xmlns:a16="http://schemas.microsoft.com/office/drawing/2014/main" id="{17181877-D6B4-DC41-812C-3D37E7337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5369" y="-706254"/>
            <a:ext cx="3416300" cy="3949700"/>
          </a:xfrm>
          <a:prstGeom prst="rect">
            <a:avLst/>
          </a:prstGeom>
        </p:spPr>
      </p:pic>
      <p:pic>
        <p:nvPicPr>
          <p:cNvPr id="52" name="Billede 51">
            <a:extLst>
              <a:ext uri="{FF2B5EF4-FFF2-40B4-BE49-F238E27FC236}">
                <a16:creationId xmlns="" xmlns:a16="http://schemas.microsoft.com/office/drawing/2014/main" id="{F5F90500-B5BD-2F4D-8CFC-56479C309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317" y="-880129"/>
            <a:ext cx="3416300" cy="3949700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="" xmlns:a16="http://schemas.microsoft.com/office/drawing/2014/main" id="{34DB46DB-21C1-CC4D-98D8-D42C4E542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0235" y="-647769"/>
            <a:ext cx="3416300" cy="3949700"/>
          </a:xfrm>
          <a:prstGeom prst="rect">
            <a:avLst/>
          </a:prstGeom>
        </p:spPr>
      </p:pic>
      <p:pic>
        <p:nvPicPr>
          <p:cNvPr id="56" name="Billede 55">
            <a:extLst>
              <a:ext uri="{FF2B5EF4-FFF2-40B4-BE49-F238E27FC236}">
                <a16:creationId xmlns="" xmlns:a16="http://schemas.microsoft.com/office/drawing/2014/main" id="{E774261A-D9E1-5F4A-887F-5CC767FFC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8310" y="-868405"/>
            <a:ext cx="3416300" cy="3949700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="" xmlns:a16="http://schemas.microsoft.com/office/drawing/2014/main" id="{6AA0EEFD-F612-6548-9816-7A955233F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1164" y="-963354"/>
            <a:ext cx="3416300" cy="3949700"/>
          </a:xfrm>
          <a:prstGeom prst="rect">
            <a:avLst/>
          </a:prstGeom>
        </p:spPr>
      </p:pic>
      <p:pic>
        <p:nvPicPr>
          <p:cNvPr id="60" name="Billede 59">
            <a:extLst>
              <a:ext uri="{FF2B5EF4-FFF2-40B4-BE49-F238E27FC236}">
                <a16:creationId xmlns="" xmlns:a16="http://schemas.microsoft.com/office/drawing/2014/main" id="{CFA163CF-1640-9648-B85F-D7E1D72F62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6980" y="-866827"/>
            <a:ext cx="3416300" cy="3949700"/>
          </a:xfrm>
          <a:prstGeom prst="rect">
            <a:avLst/>
          </a:prstGeom>
        </p:spPr>
      </p:pic>
      <p:pic>
        <p:nvPicPr>
          <p:cNvPr id="62" name="Billede 61">
            <a:extLst>
              <a:ext uri="{FF2B5EF4-FFF2-40B4-BE49-F238E27FC236}">
                <a16:creationId xmlns="" xmlns:a16="http://schemas.microsoft.com/office/drawing/2014/main" id="{87E85B35-848E-7E4F-A2E7-8DC2C50FC5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92">
            <a:off x="-20983745" y="-726843"/>
            <a:ext cx="3416300" cy="3949700"/>
          </a:xfrm>
          <a:prstGeom prst="rect">
            <a:avLst/>
          </a:prstGeom>
        </p:spPr>
      </p:pic>
      <p:pic>
        <p:nvPicPr>
          <p:cNvPr id="64" name="Billede 63">
            <a:extLst>
              <a:ext uri="{FF2B5EF4-FFF2-40B4-BE49-F238E27FC236}">
                <a16:creationId xmlns="" xmlns:a16="http://schemas.microsoft.com/office/drawing/2014/main" id="{1C909D2B-09D6-794C-A494-43CC2B8D13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116">
            <a:off x="-20556685" y="-726843"/>
            <a:ext cx="3416300" cy="3949700"/>
          </a:xfrm>
          <a:prstGeom prst="rect">
            <a:avLst/>
          </a:prstGeom>
        </p:spPr>
      </p:pic>
      <p:pic>
        <p:nvPicPr>
          <p:cNvPr id="66" name="Billede 65">
            <a:extLst>
              <a:ext uri="{FF2B5EF4-FFF2-40B4-BE49-F238E27FC236}">
                <a16:creationId xmlns="" xmlns:a16="http://schemas.microsoft.com/office/drawing/2014/main" id="{2AFCB01A-456D-A847-8499-73962A99E0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8310" y="-676929"/>
            <a:ext cx="3416300" cy="3949700"/>
          </a:xfrm>
          <a:prstGeom prst="rect">
            <a:avLst/>
          </a:prstGeom>
        </p:spPr>
      </p:pic>
      <p:pic>
        <p:nvPicPr>
          <p:cNvPr id="68" name="Billede 67">
            <a:extLst>
              <a:ext uri="{FF2B5EF4-FFF2-40B4-BE49-F238E27FC236}">
                <a16:creationId xmlns="" xmlns:a16="http://schemas.microsoft.com/office/drawing/2014/main" id="{0C448FB5-3CE3-DD4B-83C1-E73E653374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4419" y="-708679"/>
            <a:ext cx="3416300" cy="3949700"/>
          </a:xfrm>
          <a:prstGeom prst="rect">
            <a:avLst/>
          </a:prstGeom>
        </p:spPr>
      </p:pic>
      <p:grpSp>
        <p:nvGrpSpPr>
          <p:cNvPr id="49" name="Gruppe 48">
            <a:extLst>
              <a:ext uri="{FF2B5EF4-FFF2-40B4-BE49-F238E27FC236}">
                <a16:creationId xmlns="" xmlns:a16="http://schemas.microsoft.com/office/drawing/2014/main" id="{6D75DA72-313A-0344-8907-C1578BF598FF}"/>
              </a:ext>
            </a:extLst>
          </p:cNvPr>
          <p:cNvGrpSpPr/>
          <p:nvPr/>
        </p:nvGrpSpPr>
        <p:grpSpPr>
          <a:xfrm>
            <a:off x="923080" y="3160593"/>
            <a:ext cx="2804658" cy="2825610"/>
            <a:chOff x="7725940" y="4155089"/>
            <a:chExt cx="983703" cy="991052"/>
          </a:xfrm>
        </p:grpSpPr>
        <p:pic>
          <p:nvPicPr>
            <p:cNvPr id="51" name="Billede 50">
              <a:extLst>
                <a:ext uri="{FF2B5EF4-FFF2-40B4-BE49-F238E27FC236}">
                  <a16:creationId xmlns="" xmlns:a16="http://schemas.microsoft.com/office/drawing/2014/main" id="{6C8087D5-86F0-5041-A4AE-1B5BD8E23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173">
              <a:off x="7990863" y="4155089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  <p:pic>
          <p:nvPicPr>
            <p:cNvPr id="53" name="Billede 52">
              <a:extLst>
                <a:ext uri="{FF2B5EF4-FFF2-40B4-BE49-F238E27FC236}">
                  <a16:creationId xmlns="" xmlns:a16="http://schemas.microsoft.com/office/drawing/2014/main" id="{B37CB21D-EA02-D849-8DCA-13D5A243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588">
              <a:off x="7823737" y="4181420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  <p:pic>
          <p:nvPicPr>
            <p:cNvPr id="55" name="Billede 54">
              <a:extLst>
                <a:ext uri="{FF2B5EF4-FFF2-40B4-BE49-F238E27FC236}">
                  <a16:creationId xmlns="" xmlns:a16="http://schemas.microsoft.com/office/drawing/2014/main" id="{4DD1D1C2-8391-4C4F-93C3-370489139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7513">
              <a:off x="7725940" y="4312231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  <p:pic>
          <p:nvPicPr>
            <p:cNvPr id="57" name="Billede 56">
              <a:extLst>
                <a:ext uri="{FF2B5EF4-FFF2-40B4-BE49-F238E27FC236}">
                  <a16:creationId xmlns="" xmlns:a16="http://schemas.microsoft.com/office/drawing/2014/main" id="{F127D138-5054-384F-8C90-6E8AD3454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1368">
              <a:off x="8067313" y="4401133"/>
              <a:ext cx="642330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</p:grpSp>
      <p:pic>
        <p:nvPicPr>
          <p:cNvPr id="38" name="Billede 37">
            <a:extLst>
              <a:ext uri="{FF2B5EF4-FFF2-40B4-BE49-F238E27FC236}">
                <a16:creationId xmlns="" xmlns:a16="http://schemas.microsoft.com/office/drawing/2014/main" id="{0A36C205-044E-7647-8F80-3447F8CA01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16" y="3337211"/>
            <a:ext cx="1831363" cy="2124108"/>
          </a:xfrm>
          <a:prstGeom prst="rect">
            <a:avLst/>
          </a:prstGeom>
          <a:ln>
            <a:noFill/>
          </a:ln>
          <a:effectLst>
            <a:outerShdw blurRad="50800" dist="12700" dir="270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39" name="Billede 38">
            <a:extLst>
              <a:ext uri="{FF2B5EF4-FFF2-40B4-BE49-F238E27FC236}">
                <a16:creationId xmlns="" xmlns:a16="http://schemas.microsoft.com/office/drawing/2014/main" id="{92206370-8353-0143-BE36-206143BFB4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196">
            <a:off x="5867139" y="3489611"/>
            <a:ext cx="1831363" cy="2124108"/>
          </a:xfrm>
          <a:prstGeom prst="rect">
            <a:avLst/>
          </a:prstGeom>
          <a:ln>
            <a:noFill/>
          </a:ln>
          <a:effectLst>
            <a:outerShdw blurRad="50800" dist="12700" dir="2700000" algn="tl" rotWithShape="0">
              <a:srgbClr val="333333">
                <a:alpha val="20000"/>
              </a:srgbClr>
            </a:outerShdw>
          </a:effectLst>
        </p:spPr>
      </p:pic>
      <p:grpSp>
        <p:nvGrpSpPr>
          <p:cNvPr id="59" name="Gruppe 58">
            <a:extLst>
              <a:ext uri="{FF2B5EF4-FFF2-40B4-BE49-F238E27FC236}">
                <a16:creationId xmlns="" xmlns:a16="http://schemas.microsoft.com/office/drawing/2014/main" id="{1731AC11-F5B3-3343-8D52-6A27CE85AD30}"/>
              </a:ext>
            </a:extLst>
          </p:cNvPr>
          <p:cNvGrpSpPr/>
          <p:nvPr/>
        </p:nvGrpSpPr>
        <p:grpSpPr>
          <a:xfrm>
            <a:off x="4881069" y="3184811"/>
            <a:ext cx="2512633" cy="2857528"/>
            <a:chOff x="6249251" y="4037963"/>
            <a:chExt cx="881279" cy="1002247"/>
          </a:xfrm>
        </p:grpSpPr>
        <p:pic>
          <p:nvPicPr>
            <p:cNvPr id="93" name="Billede 92">
              <a:extLst>
                <a:ext uri="{FF2B5EF4-FFF2-40B4-BE49-F238E27FC236}">
                  <a16:creationId xmlns="" xmlns:a16="http://schemas.microsoft.com/office/drawing/2014/main" id="{E7D34693-B3A6-894D-BF85-43D2DC268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1116">
              <a:off x="6488199" y="4037963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  <p:pic>
          <p:nvPicPr>
            <p:cNvPr id="95" name="Billede 94">
              <a:extLst>
                <a:ext uri="{FF2B5EF4-FFF2-40B4-BE49-F238E27FC236}">
                  <a16:creationId xmlns="" xmlns:a16="http://schemas.microsoft.com/office/drawing/2014/main" id="{F84B819E-6B4D-9D4D-9E47-E99B58D87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1410">
              <a:off x="6482271" y="4295202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  <p:pic>
          <p:nvPicPr>
            <p:cNvPr id="94" name="Billede 93">
              <a:extLst>
                <a:ext uri="{FF2B5EF4-FFF2-40B4-BE49-F238E27FC236}">
                  <a16:creationId xmlns="" xmlns:a16="http://schemas.microsoft.com/office/drawing/2014/main" id="{DCF73679-0A3A-6E42-BE3E-27AFB3A80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251" y="4206754"/>
              <a:ext cx="642331" cy="745008"/>
            </a:xfrm>
            <a:prstGeom prst="rect">
              <a:avLst/>
            </a:prstGeom>
            <a:ln>
              <a:noFill/>
            </a:ln>
            <a:effectLst>
              <a:outerShdw blurRad="50800" dist="12700" dir="2700000" algn="tl" rotWithShape="0">
                <a:srgbClr val="333333">
                  <a:alpha val="2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870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="" xmlns:a16="http://schemas.microsoft.com/office/drawing/2014/main" id="{15F5DDD5-2359-B74A-AF3D-BDB64F53D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03974"/>
          </a:xfrm>
        </p:spPr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15221459-DB6C-0341-A31E-1F4FD54C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4" y="289537"/>
            <a:ext cx="10484662" cy="6777900"/>
          </a:xfrm>
          <a:prstGeom prst="rect">
            <a:avLst/>
          </a:prstGeom>
          <a:effectLst>
            <a:outerShdw blurRad="139700" dist="50800" dir="5400000" algn="ctr" rotWithShape="0">
              <a:schemeClr val="bg1">
                <a:lumMod val="50000"/>
                <a:alpha val="37000"/>
              </a:scheme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PLAYMAKERS</a:t>
            </a:r>
            <a:r>
              <a:rPr lang="da-DK" baseline="30000" dirty="0">
                <a:latin typeface="Corbel" panose="020B0503020204020204" pitchFamily="34" charset="0"/>
                <a:cs typeface="Beirut" pitchFamily="2" charset="-78"/>
              </a:rPr>
              <a:t>®</a:t>
            </a: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 err="1"/>
              <a:t>Leading</a:t>
            </a:r>
            <a:r>
              <a:rPr lang="da-DK" dirty="0"/>
              <a:t> teams to </a:t>
            </a:r>
            <a:r>
              <a:rPr lang="da-DK" dirty="0" err="1"/>
              <a:t>high</a:t>
            </a:r>
            <a:r>
              <a:rPr lang="da-DK" dirty="0"/>
              <a:t> performance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3515557" y="5885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8" name="Pladsholder til indhold 2">
            <a:extLst>
              <a:ext uri="{FF2B5EF4-FFF2-40B4-BE49-F238E27FC236}">
                <a16:creationId xmlns="" xmlns:a16="http://schemas.microsoft.com/office/drawing/2014/main" id="{AD8D366E-C512-6C44-8318-225CDAC330EE}"/>
              </a:ext>
            </a:extLst>
          </p:cNvPr>
          <p:cNvSpPr txBox="1">
            <a:spLocks/>
          </p:cNvSpPr>
          <p:nvPr/>
        </p:nvSpPr>
        <p:spPr>
          <a:xfrm>
            <a:off x="10486022" y="6594529"/>
            <a:ext cx="1705978" cy="274171"/>
          </a:xfrm>
          <a:prstGeom prst="rect">
            <a:avLst/>
          </a:prstGeom>
        </p:spPr>
        <p:txBody>
          <a:bodyPr vert="horz" lIns="91440" tIns="90000" rIns="91440" bIns="9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x-none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 © </a:t>
            </a:r>
            <a:r>
              <a:rPr lang="x-none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Workz</a:t>
            </a:r>
            <a:r>
              <a:rPr lang="x-none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A/S 2018 – </a:t>
            </a:r>
            <a:r>
              <a:rPr lang="x-none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www.workz.dk</a:t>
            </a:r>
            <a:endParaRPr lang="en-GB" altLang="da-DK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4E3FEE2A-B0CE-9144-BB43-1BBDA16ECD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683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YOUR MISSION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Please read you </a:t>
            </a:r>
            <a:r>
              <a:rPr lang="en-GB" altLang="ja-JP" b="1" dirty="0">
                <a:sym typeface="Arial" charset="0"/>
              </a:rPr>
              <a:t>mission</a:t>
            </a:r>
            <a:r>
              <a:rPr lang="en-GB" altLang="ja-JP" dirty="0">
                <a:sym typeface="Arial" charset="0"/>
              </a:rPr>
              <a:t> and discuss your </a:t>
            </a:r>
            <a:r>
              <a:rPr lang="en-GB" altLang="ja-JP" b="1" dirty="0">
                <a:sym typeface="Arial" charset="0"/>
              </a:rPr>
              <a:t>task</a:t>
            </a:r>
            <a:r>
              <a:rPr lang="en-GB" altLang="ja-JP" dirty="0">
                <a:sym typeface="Arial" charset="0"/>
              </a:rPr>
              <a:t> as it relates to your team and stakeholders</a:t>
            </a:r>
          </a:p>
          <a:p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3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9" name="Afrundet rektangulær billedforklaring 8">
            <a:extLst>
              <a:ext uri="{FF2B5EF4-FFF2-40B4-BE49-F238E27FC236}">
                <a16:creationId xmlns="" xmlns:a16="http://schemas.microsoft.com/office/drawing/2014/main" id="{A2184612-F989-BF4C-9FC9-FA56154FAAC2}"/>
              </a:ext>
            </a:extLst>
          </p:cNvPr>
          <p:cNvSpPr/>
          <p:nvPr/>
        </p:nvSpPr>
        <p:spPr>
          <a:xfrm>
            <a:off x="5226200" y="4069635"/>
            <a:ext cx="3429602" cy="1403391"/>
          </a:xfrm>
          <a:prstGeom prst="wedgeRoundRectCallout">
            <a:avLst>
              <a:gd name="adj1" fmla="val -33350"/>
              <a:gd name="adj2" fmla="val -79907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do with the stakeholders?” 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1" name="Afrundet rektangulær billedforklaring 10">
            <a:extLst>
              <a:ext uri="{FF2B5EF4-FFF2-40B4-BE49-F238E27FC236}">
                <a16:creationId xmlns="" xmlns:a16="http://schemas.microsoft.com/office/drawing/2014/main" id="{18EB3772-9237-2347-99E4-C8A63BF1576C}"/>
              </a:ext>
            </a:extLst>
          </p:cNvPr>
          <p:cNvSpPr/>
          <p:nvPr/>
        </p:nvSpPr>
        <p:spPr>
          <a:xfrm>
            <a:off x="1796598" y="2609081"/>
            <a:ext cx="3429602" cy="1403391"/>
          </a:xfrm>
          <a:prstGeom prst="wedgeRoundRectCallout">
            <a:avLst>
              <a:gd name="adj1" fmla="val 33715"/>
              <a:gd name="adj2" fmla="val -77902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change with your team members?”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1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MAKE A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Select your 5 leadership actions and the sequence in which to carry them out</a:t>
            </a:r>
          </a:p>
          <a:p>
            <a:r>
              <a:rPr lang="en-GB" altLang="ja-JP" dirty="0">
                <a:sym typeface="Arial" charset="0"/>
              </a:rPr>
              <a:t>First read them </a:t>
            </a:r>
            <a:r>
              <a:rPr lang="en-GB" altLang="ja-JP" b="1" dirty="0">
                <a:sym typeface="Arial" charset="0"/>
              </a:rPr>
              <a:t>individually</a:t>
            </a:r>
            <a:r>
              <a:rPr lang="en-GB" altLang="ja-JP" dirty="0">
                <a:sym typeface="Arial" charset="0"/>
              </a:rPr>
              <a:t>, then agree on a plan </a:t>
            </a:r>
            <a:r>
              <a:rPr lang="en-GB" altLang="ja-JP" b="1" dirty="0">
                <a:sym typeface="Arial" charset="0"/>
              </a:rPr>
              <a:t>together</a:t>
            </a: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4-7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B850C4-DF26-884E-9F9E-7F9139225A2B}"/>
              </a:ext>
            </a:extLst>
          </p:cNvPr>
          <p:cNvGrpSpPr/>
          <p:nvPr/>
        </p:nvGrpSpPr>
        <p:grpSpPr>
          <a:xfrm>
            <a:off x="637833" y="4581863"/>
            <a:ext cx="7828382" cy="1566343"/>
            <a:chOff x="4840983" y="4905564"/>
            <a:chExt cx="6566310" cy="1313821"/>
          </a:xfrm>
        </p:grpSpPr>
        <p:pic>
          <p:nvPicPr>
            <p:cNvPr id="25" name="Billede 1">
              <a:extLst>
                <a:ext uri="{FF2B5EF4-FFF2-40B4-BE49-F238E27FC236}">
                  <a16:creationId xmlns="" xmlns:a16="http://schemas.microsoft.com/office/drawing/2014/main" id="{05303927-02FC-6441-8A51-D8708B991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983" y="4905566"/>
              <a:ext cx="1147459" cy="1313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Billede 2">
              <a:extLst>
                <a:ext uri="{FF2B5EF4-FFF2-40B4-BE49-F238E27FC236}">
                  <a16:creationId xmlns="" xmlns:a16="http://schemas.microsoft.com/office/drawing/2014/main" id="{43C08048-F0A1-BF44-AF15-B29605E15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562" y="4905564"/>
              <a:ext cx="1147459" cy="1313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Billede 7">
              <a:extLst>
                <a:ext uri="{FF2B5EF4-FFF2-40B4-BE49-F238E27FC236}">
                  <a16:creationId xmlns="" xmlns:a16="http://schemas.microsoft.com/office/drawing/2014/main" id="{BC63FD7A-C142-5E46-88DF-992544275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408" y="4905565"/>
              <a:ext cx="1147459" cy="1313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Billede 10">
              <a:extLst>
                <a:ext uri="{FF2B5EF4-FFF2-40B4-BE49-F238E27FC236}">
                  <a16:creationId xmlns="" xmlns:a16="http://schemas.microsoft.com/office/drawing/2014/main" id="{3A2ECF21-F466-D64F-81E6-2DA93EF83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717" y="4906070"/>
              <a:ext cx="1146576" cy="1312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Billede 11">
              <a:extLst>
                <a:ext uri="{FF2B5EF4-FFF2-40B4-BE49-F238E27FC236}">
                  <a16:creationId xmlns="" xmlns:a16="http://schemas.microsoft.com/office/drawing/2014/main" id="{78393EB6-B34D-4B47-8D0A-8F6E69FE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37" y="4906070"/>
              <a:ext cx="1146576" cy="13128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176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EXECUTE YOUR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888243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Now </a:t>
            </a:r>
            <a:r>
              <a:rPr lang="en-GB" altLang="ja-JP" b="1" dirty="0">
                <a:sym typeface="Arial" charset="0"/>
              </a:rPr>
              <a:t>open</a:t>
            </a:r>
            <a:r>
              <a:rPr lang="en-GB" altLang="ja-JP" dirty="0">
                <a:sym typeface="Arial" charset="0"/>
              </a:rPr>
              <a:t> your actions one at a time and read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what happens</a:t>
            </a:r>
          </a:p>
          <a:p>
            <a:r>
              <a:rPr lang="en-GB" altLang="ja-JP" dirty="0">
                <a:sym typeface="Arial" charset="0"/>
              </a:rPr>
              <a:t>Apply the </a:t>
            </a:r>
            <a:r>
              <a:rPr lang="en-GB" altLang="ja-JP" b="1" dirty="0">
                <a:sym typeface="Arial" charset="0"/>
              </a:rPr>
              <a:t>changes</a:t>
            </a:r>
            <a:r>
              <a:rPr lang="en-GB" altLang="ja-JP" dirty="0">
                <a:sym typeface="Arial" charset="0"/>
              </a:rPr>
              <a:t> to the team members and stakeholders</a:t>
            </a:r>
          </a:p>
          <a:p>
            <a:r>
              <a:rPr lang="en-GB" altLang="ja-JP" dirty="0">
                <a:sym typeface="Arial" charset="0"/>
              </a:rPr>
              <a:t>You may </a:t>
            </a:r>
            <a:r>
              <a:rPr lang="en-GB" altLang="ja-JP" b="1" dirty="0">
                <a:sym typeface="Arial" charset="0"/>
              </a:rPr>
              <a:t>change</a:t>
            </a:r>
            <a:r>
              <a:rPr lang="en-GB" altLang="ja-JP" dirty="0">
                <a:sym typeface="Arial" charset="0"/>
              </a:rPr>
              <a:t> your plan and select new actions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if needed </a:t>
            </a:r>
          </a:p>
          <a:p>
            <a:r>
              <a:rPr lang="en-GB" altLang="ja-JP" b="1" dirty="0">
                <a:solidFill>
                  <a:srgbClr val="4B7A78"/>
                </a:solidFill>
                <a:sym typeface="Arial" charset="0"/>
              </a:rPr>
              <a:t>Note</a:t>
            </a:r>
            <a:r>
              <a:rPr lang="en-GB" altLang="ja-JP" dirty="0">
                <a:solidFill>
                  <a:srgbClr val="4B7A78"/>
                </a:solidFill>
                <a:sym typeface="Arial" charset="0"/>
              </a:rPr>
              <a:t>: Once a card has been opened, it can not </a:t>
            </a:r>
            <a:br>
              <a:rPr lang="en-GB" altLang="ja-JP" dirty="0">
                <a:solidFill>
                  <a:srgbClr val="4B7A78"/>
                </a:solidFill>
                <a:sym typeface="Arial" charset="0"/>
              </a:rPr>
            </a:br>
            <a:r>
              <a:rPr lang="en-GB" altLang="ja-JP" dirty="0">
                <a:solidFill>
                  <a:srgbClr val="4B7A78"/>
                </a:solidFill>
                <a:sym typeface="Arial" charset="0"/>
              </a:rPr>
              <a:t>be undone!</a:t>
            </a: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9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33" y="2010648"/>
            <a:ext cx="3610359" cy="417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385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RESULTS OF </a:t>
            </a:r>
            <a:r>
              <a:rPr lang="da-DK" dirty="0" smtClean="0"/>
              <a:t>PHASE</a:t>
            </a:r>
            <a:r>
              <a:rPr lang="da-DK" dirty="0" smtClean="0"/>
              <a:t> </a:t>
            </a:r>
            <a:r>
              <a:rPr lang="da-DK" dirty="0"/>
              <a:t>1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774886"/>
            <a:ext cx="5663961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How well did you do?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the check sheet and apply the changes to the dashboard</a:t>
            </a:r>
          </a:p>
          <a:p>
            <a:r>
              <a:rPr lang="en-GB" altLang="ja-JP" b="1" dirty="0">
                <a:sym typeface="Arial" charset="0"/>
              </a:rPr>
              <a:t>What else happens?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and apply any changes</a:t>
            </a:r>
          </a:p>
          <a:p>
            <a:endParaRPr lang="en-GB" altLang="ja-JP" dirty="0">
              <a:sym typeface="Arial" charset="0"/>
            </a:endParaRP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="" xmlns:a16="http://schemas.microsoft.com/office/drawing/2014/main" id="{605E1461-7F22-BF4B-BB5A-2A643CF3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10">
            <a:off x="5120691" y="3099337"/>
            <a:ext cx="6492545" cy="3691479"/>
          </a:xfrm>
          <a:prstGeom prst="rect">
            <a:avLst/>
          </a:prstGeom>
          <a:effectLst>
            <a:outerShdw blurRad="50800" dist="38100" dir="2700000" algn="ctr" rotWithShape="0">
              <a:schemeClr val="bg1">
                <a:lumMod val="6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22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REFLECTIONS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Discuss</a:t>
            </a:r>
            <a:r>
              <a:rPr lang="en-GB" altLang="ja-JP" dirty="0">
                <a:sym typeface="Arial" charset="0"/>
              </a:rPr>
              <a:t> your plan and the results of your actions</a:t>
            </a:r>
          </a:p>
          <a:p>
            <a:endParaRPr lang="da-DK" dirty="0"/>
          </a:p>
        </p:txBody>
      </p:sp>
      <p:sp>
        <p:nvSpPr>
          <p:cNvPr id="8" name="Afrundet rektangulær billedforklaring 7">
            <a:extLst>
              <a:ext uri="{FF2B5EF4-FFF2-40B4-BE49-F238E27FC236}">
                <a16:creationId xmlns="" xmlns:a16="http://schemas.microsoft.com/office/drawing/2014/main" id="{E7976F27-ECDF-A84B-8B38-07834D932B7B}"/>
              </a:ext>
            </a:extLst>
          </p:cNvPr>
          <p:cNvSpPr/>
          <p:nvPr/>
        </p:nvSpPr>
        <p:spPr>
          <a:xfrm>
            <a:off x="4300955" y="2461531"/>
            <a:ext cx="3429602" cy="1426939"/>
          </a:xfrm>
          <a:prstGeom prst="wedgeRoundRectCallout">
            <a:avLst>
              <a:gd name="adj1" fmla="val 32375"/>
              <a:gd name="adj2" fmla="val 7768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“Why did you choose the cards you did? What worked well? What did not go as planned?”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2" name="Afrundet rektangulær billedforklaring 11">
            <a:extLst>
              <a:ext uri="{FF2B5EF4-FFF2-40B4-BE49-F238E27FC236}">
                <a16:creationId xmlns="" xmlns:a16="http://schemas.microsoft.com/office/drawing/2014/main" id="{0FB5666D-CA5E-894D-8BCC-7A385C698488}"/>
              </a:ext>
            </a:extLst>
          </p:cNvPr>
          <p:cNvSpPr/>
          <p:nvPr/>
        </p:nvSpPr>
        <p:spPr>
          <a:xfrm>
            <a:off x="8644354" y="2461532"/>
            <a:ext cx="2486101" cy="1176252"/>
          </a:xfrm>
          <a:prstGeom prst="wedgeRoundRectCallout">
            <a:avLst>
              <a:gd name="adj1" fmla="val -33259"/>
              <a:gd name="adj2" fmla="val 74999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results did you get? And why?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3" name="Afrundet rektangulær billedforklaring 12">
            <a:extLst>
              <a:ext uri="{FF2B5EF4-FFF2-40B4-BE49-F238E27FC236}">
                <a16:creationId xmlns="" xmlns:a16="http://schemas.microsoft.com/office/drawing/2014/main" id="{A71BB78C-F359-A64C-A3AC-B8AF926F1ED4}"/>
              </a:ext>
            </a:extLst>
          </p:cNvPr>
          <p:cNvSpPr/>
          <p:nvPr/>
        </p:nvSpPr>
        <p:spPr>
          <a:xfrm>
            <a:off x="6862261" y="4629316"/>
            <a:ext cx="2486101" cy="1355835"/>
          </a:xfrm>
          <a:prstGeom prst="wedgeRoundRectCallout">
            <a:avLst>
              <a:gd name="adj1" fmla="val 36814"/>
              <a:gd name="adj2" fmla="val 87062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“Which was your most inspiring dialogue?”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1F282E82-C4FA-C14D-8D4E-ECB4E1E7A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11" y="1336976"/>
            <a:ext cx="3183665" cy="224974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B4DB90E1-F490-664F-B08E-0F8B7C106FA6}"/>
              </a:ext>
            </a:extLst>
          </p:cNvPr>
          <p:cNvSpPr txBox="1">
            <a:spLocks/>
          </p:cNvSpPr>
          <p:nvPr/>
        </p:nvSpPr>
        <p:spPr>
          <a:xfrm>
            <a:off x="831850" y="2425662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PHASE</a:t>
            </a:r>
            <a:r>
              <a:rPr lang="da-DK" dirty="0" smtClean="0"/>
              <a:t> </a:t>
            </a:r>
            <a:r>
              <a:rPr lang="da-DK" dirty="0"/>
              <a:t>2 –</a:t>
            </a:r>
            <a:br>
              <a:rPr lang="da-DK" dirty="0"/>
            </a:br>
            <a:r>
              <a:rPr lang="da-DK" dirty="0">
                <a:solidFill>
                  <a:srgbClr val="B6D4CD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5564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YOUR MISSION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Please read you </a:t>
            </a:r>
            <a:r>
              <a:rPr lang="en-GB" altLang="ja-JP" b="1" dirty="0">
                <a:sym typeface="Arial" charset="0"/>
              </a:rPr>
              <a:t>mission</a:t>
            </a:r>
            <a:r>
              <a:rPr lang="en-GB" altLang="ja-JP" dirty="0">
                <a:sym typeface="Arial" charset="0"/>
              </a:rPr>
              <a:t> and discuss your </a:t>
            </a:r>
            <a:r>
              <a:rPr lang="en-GB" altLang="ja-JP" b="1" dirty="0">
                <a:sym typeface="Arial" charset="0"/>
              </a:rPr>
              <a:t>task</a:t>
            </a:r>
            <a:r>
              <a:rPr lang="en-GB" altLang="ja-JP" dirty="0">
                <a:sym typeface="Arial" charset="0"/>
              </a:rPr>
              <a:t> as it relates to your team and stakeholders</a:t>
            </a:r>
          </a:p>
          <a:p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8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11" name="Afrundet rektangulær billedforklaring 10">
            <a:extLst>
              <a:ext uri="{FF2B5EF4-FFF2-40B4-BE49-F238E27FC236}">
                <a16:creationId xmlns="" xmlns:a16="http://schemas.microsoft.com/office/drawing/2014/main" id="{14AE1888-A380-C846-8236-70ACDA7C81DE}"/>
              </a:ext>
            </a:extLst>
          </p:cNvPr>
          <p:cNvSpPr/>
          <p:nvPr/>
        </p:nvSpPr>
        <p:spPr>
          <a:xfrm>
            <a:off x="2069824" y="3239813"/>
            <a:ext cx="2781349" cy="1419430"/>
          </a:xfrm>
          <a:prstGeom prst="wedgeRoundRectCallout">
            <a:avLst>
              <a:gd name="adj1" fmla="val 38968"/>
              <a:gd name="adj2" fmla="val -9801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change with your team members?”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3" name="Afrundet rektangulær billedforklaring 12">
            <a:extLst>
              <a:ext uri="{FF2B5EF4-FFF2-40B4-BE49-F238E27FC236}">
                <a16:creationId xmlns="" xmlns:a16="http://schemas.microsoft.com/office/drawing/2014/main" id="{3D27D66B-32D9-9B42-8E55-203E4BD34B8B}"/>
              </a:ext>
            </a:extLst>
          </p:cNvPr>
          <p:cNvSpPr/>
          <p:nvPr/>
        </p:nvSpPr>
        <p:spPr>
          <a:xfrm>
            <a:off x="5730765" y="4083269"/>
            <a:ext cx="2781349" cy="1419430"/>
          </a:xfrm>
          <a:prstGeom prst="wedgeRoundRectCallout">
            <a:avLst>
              <a:gd name="adj1" fmla="val -35287"/>
              <a:gd name="adj2" fmla="val -84126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do with the stakeholders?” 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7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MAKE A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Select your 5 leadership actions and the sequence in which to carry them out</a:t>
            </a:r>
          </a:p>
          <a:p>
            <a:r>
              <a:rPr lang="en-GB" altLang="ja-JP" dirty="0">
                <a:sym typeface="Arial" charset="0"/>
              </a:rPr>
              <a:t>First read them </a:t>
            </a:r>
            <a:r>
              <a:rPr lang="en-GB" altLang="ja-JP" b="1" dirty="0">
                <a:sym typeface="Arial" charset="0"/>
              </a:rPr>
              <a:t>individually</a:t>
            </a:r>
            <a:r>
              <a:rPr lang="en-GB" altLang="ja-JP" dirty="0">
                <a:sym typeface="Arial" charset="0"/>
              </a:rPr>
              <a:t>, then agree on a plan </a:t>
            </a:r>
            <a:r>
              <a:rPr lang="en-GB" altLang="ja-JP" b="1" dirty="0">
                <a:sym typeface="Arial" charset="0"/>
              </a:rPr>
              <a:t>together</a:t>
            </a:r>
          </a:p>
          <a:p>
            <a:r>
              <a:rPr lang="en-GB" altLang="ja-JP" b="1" dirty="0">
                <a:sym typeface="Arial" charset="0"/>
              </a:rPr>
              <a:t>Remember: </a:t>
            </a:r>
            <a:r>
              <a:rPr lang="en-GB" altLang="ja-JP" dirty="0">
                <a:sym typeface="Arial" charset="0"/>
              </a:rPr>
              <a:t>You can still use the spanning (orange) actions you have not yet used</a:t>
            </a: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10-11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3" name="Group 23">
            <a:extLst>
              <a:ext uri="{FF2B5EF4-FFF2-40B4-BE49-F238E27FC236}">
                <a16:creationId xmlns="" xmlns:a16="http://schemas.microsoft.com/office/drawing/2014/main" id="{40705ABB-D412-E34D-B719-E5E590ADA137}"/>
              </a:ext>
            </a:extLst>
          </p:cNvPr>
          <p:cNvGrpSpPr/>
          <p:nvPr/>
        </p:nvGrpSpPr>
        <p:grpSpPr>
          <a:xfrm>
            <a:off x="637833" y="4581872"/>
            <a:ext cx="7828382" cy="1566347"/>
            <a:chOff x="4840983" y="4905562"/>
            <a:chExt cx="6566310" cy="1313822"/>
          </a:xfrm>
        </p:grpSpPr>
        <p:pic>
          <p:nvPicPr>
            <p:cNvPr id="14" name="Billede 1">
              <a:extLst>
                <a:ext uri="{FF2B5EF4-FFF2-40B4-BE49-F238E27FC236}">
                  <a16:creationId xmlns="" xmlns:a16="http://schemas.microsoft.com/office/drawing/2014/main" id="{71902125-F47A-CC43-B1D8-8AD47F19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983" y="4905566"/>
              <a:ext cx="1147459" cy="13138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Billede 2">
              <a:extLst>
                <a:ext uri="{FF2B5EF4-FFF2-40B4-BE49-F238E27FC236}">
                  <a16:creationId xmlns="" xmlns:a16="http://schemas.microsoft.com/office/drawing/2014/main" id="{3B803E40-A3DD-844D-AF40-DAD341FE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563" y="4905563"/>
              <a:ext cx="1147459" cy="1313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Billede 7">
              <a:extLst>
                <a:ext uri="{FF2B5EF4-FFF2-40B4-BE49-F238E27FC236}">
                  <a16:creationId xmlns="" xmlns:a16="http://schemas.microsoft.com/office/drawing/2014/main" id="{C7EE5570-27A8-EB49-AD8C-E839BAB9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408" y="4905562"/>
              <a:ext cx="1147459" cy="13138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Billede 10">
              <a:extLst>
                <a:ext uri="{FF2B5EF4-FFF2-40B4-BE49-F238E27FC236}">
                  <a16:creationId xmlns="" xmlns:a16="http://schemas.microsoft.com/office/drawing/2014/main" id="{ED9F7ADC-260B-D645-82F3-8FF9D4581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717" y="4906070"/>
              <a:ext cx="1146576" cy="1312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illede 11">
              <a:extLst>
                <a:ext uri="{FF2B5EF4-FFF2-40B4-BE49-F238E27FC236}">
                  <a16:creationId xmlns="" xmlns:a16="http://schemas.microsoft.com/office/drawing/2014/main" id="{11B9CB56-22A5-9B4E-AFAF-7E200B52D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37" y="4906070"/>
              <a:ext cx="1146576" cy="13128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7511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EXECUTE YOUR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888243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Now </a:t>
            </a:r>
            <a:r>
              <a:rPr lang="en-GB" altLang="ja-JP" b="1" dirty="0">
                <a:sym typeface="Arial" charset="0"/>
              </a:rPr>
              <a:t>open</a:t>
            </a:r>
            <a:r>
              <a:rPr lang="en-GB" altLang="ja-JP" dirty="0">
                <a:sym typeface="Arial" charset="0"/>
              </a:rPr>
              <a:t> your actions one at a time and read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what happens</a:t>
            </a:r>
          </a:p>
          <a:p>
            <a:r>
              <a:rPr lang="en-GB" altLang="ja-JP" dirty="0">
                <a:sym typeface="Arial" charset="0"/>
              </a:rPr>
              <a:t>Apply the </a:t>
            </a:r>
            <a:r>
              <a:rPr lang="en-GB" altLang="ja-JP" b="1" dirty="0">
                <a:sym typeface="Arial" charset="0"/>
              </a:rPr>
              <a:t>changes</a:t>
            </a:r>
            <a:r>
              <a:rPr lang="en-GB" altLang="ja-JP" dirty="0">
                <a:sym typeface="Arial" charset="0"/>
              </a:rPr>
              <a:t> to the team members and stakeholders</a:t>
            </a:r>
          </a:p>
          <a:p>
            <a:r>
              <a:rPr lang="en-GB" altLang="ja-JP" dirty="0">
                <a:sym typeface="Arial" charset="0"/>
              </a:rPr>
              <a:t>You may </a:t>
            </a:r>
            <a:r>
              <a:rPr lang="en-GB" altLang="ja-JP" b="1" dirty="0">
                <a:sym typeface="Arial" charset="0"/>
              </a:rPr>
              <a:t>change</a:t>
            </a:r>
            <a:r>
              <a:rPr lang="en-GB" altLang="ja-JP" dirty="0">
                <a:sym typeface="Arial" charset="0"/>
              </a:rPr>
              <a:t> your plan and select new actions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if needed </a:t>
            </a:r>
          </a:p>
          <a:p>
            <a:r>
              <a:rPr lang="en-GB" altLang="ja-JP" b="1" dirty="0">
                <a:solidFill>
                  <a:srgbClr val="C9A138"/>
                </a:solidFill>
                <a:sym typeface="Arial" charset="0"/>
              </a:rPr>
              <a:t>Note</a:t>
            </a:r>
            <a:r>
              <a:rPr lang="en-GB" altLang="ja-JP" dirty="0">
                <a:solidFill>
                  <a:srgbClr val="C9A138"/>
                </a:solidFill>
                <a:sym typeface="Arial" charset="0"/>
              </a:rPr>
              <a:t>: Once a card has been opened, it can not </a:t>
            </a:r>
            <a:br>
              <a:rPr lang="en-GB" altLang="ja-JP" dirty="0">
                <a:solidFill>
                  <a:srgbClr val="C9A138"/>
                </a:solidFill>
                <a:sym typeface="Arial" charset="0"/>
              </a:rPr>
            </a:br>
            <a:r>
              <a:rPr lang="en-GB" altLang="ja-JP" dirty="0">
                <a:solidFill>
                  <a:srgbClr val="C9A138"/>
                </a:solidFill>
                <a:sym typeface="Arial" charset="0"/>
              </a:rPr>
              <a:t>be undone!</a:t>
            </a: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9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33" y="2010648"/>
            <a:ext cx="3610359" cy="417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48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RESULTS OF </a:t>
            </a:r>
            <a:r>
              <a:rPr lang="da-DK" dirty="0" smtClean="0"/>
              <a:t>PHASE</a:t>
            </a:r>
            <a:r>
              <a:rPr lang="da-DK" dirty="0" smtClean="0"/>
              <a:t> </a:t>
            </a:r>
            <a:r>
              <a:rPr lang="da-DK" dirty="0"/>
              <a:t>2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774886"/>
            <a:ext cx="5663961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How well did you do?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the check sheet and apply the changes to the dashboard</a:t>
            </a:r>
          </a:p>
          <a:p>
            <a:r>
              <a:rPr lang="en-GB" altLang="ja-JP" b="1" dirty="0">
                <a:sym typeface="Arial" charset="0"/>
              </a:rPr>
              <a:t>What else happens?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and apply any changes</a:t>
            </a: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6AF2B0DB-5401-6048-9234-1D2C458C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10">
            <a:off x="5120691" y="3101964"/>
            <a:ext cx="6492544" cy="3686224"/>
          </a:xfrm>
          <a:prstGeom prst="rect">
            <a:avLst/>
          </a:prstGeom>
          <a:effectLst>
            <a:outerShdw blurRad="50800" dist="38100" dir="2700000" algn="ctr" rotWithShape="0">
              <a:schemeClr val="bg1">
                <a:lumMod val="6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68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AGENDA</a:t>
            </a:r>
          </a:p>
        </p:txBody>
      </p:sp>
    </p:spTree>
    <p:extLst>
      <p:ext uri="{BB962C8B-B14F-4D97-AF65-F5344CB8AC3E}">
        <p14:creationId xmlns:p14="http://schemas.microsoft.com/office/powerpoint/2010/main" val="202688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REFLECTIONS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Discuss</a:t>
            </a:r>
            <a:r>
              <a:rPr lang="en-GB" altLang="ja-JP" dirty="0">
                <a:sym typeface="Arial" charset="0"/>
              </a:rPr>
              <a:t> your plan and the results of your actions</a:t>
            </a:r>
          </a:p>
          <a:p>
            <a:endParaRPr lang="da-DK" dirty="0"/>
          </a:p>
        </p:txBody>
      </p:sp>
      <p:sp>
        <p:nvSpPr>
          <p:cNvPr id="8" name="Afrundet rektangulær billedforklaring 7">
            <a:extLst>
              <a:ext uri="{FF2B5EF4-FFF2-40B4-BE49-F238E27FC236}">
                <a16:creationId xmlns="" xmlns:a16="http://schemas.microsoft.com/office/drawing/2014/main" id="{21AC5197-8E57-024B-8FAE-4FFA8BE2F646}"/>
              </a:ext>
            </a:extLst>
          </p:cNvPr>
          <p:cNvSpPr/>
          <p:nvPr/>
        </p:nvSpPr>
        <p:spPr>
          <a:xfrm>
            <a:off x="4111769" y="1982245"/>
            <a:ext cx="3429602" cy="1677626"/>
          </a:xfrm>
          <a:prstGeom prst="wedgeRoundRectCallout">
            <a:avLst>
              <a:gd name="adj1" fmla="val 32375"/>
              <a:gd name="adj2" fmla="val 7768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recognise from your daily work as project managers?”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2" name="Afrundet rektangulær billedforklaring 11">
            <a:extLst>
              <a:ext uri="{FF2B5EF4-FFF2-40B4-BE49-F238E27FC236}">
                <a16:creationId xmlns="" xmlns:a16="http://schemas.microsoft.com/office/drawing/2014/main" id="{64D1C66F-8657-FC4E-99BD-CF7702CF26D2}"/>
              </a:ext>
            </a:extLst>
          </p:cNvPr>
          <p:cNvSpPr/>
          <p:nvPr/>
        </p:nvSpPr>
        <p:spPr>
          <a:xfrm>
            <a:off x="5696204" y="4471994"/>
            <a:ext cx="2486100" cy="1502086"/>
          </a:xfrm>
          <a:prstGeom prst="wedgeRoundRectCallout">
            <a:avLst>
              <a:gd name="adj1" fmla="val 32375"/>
              <a:gd name="adj2" fmla="val 7768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would you do differently in real life?”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3" name="Afrundet rektangulær billedforklaring 12">
            <a:extLst>
              <a:ext uri="{FF2B5EF4-FFF2-40B4-BE49-F238E27FC236}">
                <a16:creationId xmlns="" xmlns:a16="http://schemas.microsoft.com/office/drawing/2014/main" id="{9BA92F0D-071E-8643-B064-2E5B4BB06C31}"/>
              </a:ext>
            </a:extLst>
          </p:cNvPr>
          <p:cNvSpPr/>
          <p:nvPr/>
        </p:nvSpPr>
        <p:spPr>
          <a:xfrm>
            <a:off x="8392106" y="2375181"/>
            <a:ext cx="2659521" cy="1502086"/>
          </a:xfrm>
          <a:prstGeom prst="wedgeRoundRectCallout">
            <a:avLst>
              <a:gd name="adj1" fmla="val -38966"/>
              <a:gd name="adj2" fmla="val 7873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i="1" dirty="0">
                <a:solidFill>
                  <a:srgbClr val="3B4550"/>
                </a:solidFill>
              </a:rPr>
              <a:t>“What approach would work the best in your </a:t>
            </a:r>
            <a:r>
              <a:rPr lang="en-US" i="1" dirty="0" err="1">
                <a:solidFill>
                  <a:srgbClr val="3B4550"/>
                </a:solidFill>
              </a:rPr>
              <a:t>organisation</a:t>
            </a:r>
            <a:r>
              <a:rPr lang="en-US" i="1" dirty="0">
                <a:solidFill>
                  <a:srgbClr val="3B4550"/>
                </a:solidFill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024416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23FD31CE-1723-1D4C-A6FB-EB6E782E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01" y="1336976"/>
            <a:ext cx="3179884" cy="224974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="" xmlns:a16="http://schemas.microsoft.com/office/drawing/2014/main" id="{93FE7DD7-D385-FA4D-B79A-CB6E32E85519}"/>
              </a:ext>
            </a:extLst>
          </p:cNvPr>
          <p:cNvSpPr txBox="1">
            <a:spLocks/>
          </p:cNvSpPr>
          <p:nvPr/>
        </p:nvSpPr>
        <p:spPr>
          <a:xfrm>
            <a:off x="831850" y="2425662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PHASE</a:t>
            </a:r>
            <a:r>
              <a:rPr lang="da-DK" dirty="0" smtClean="0"/>
              <a:t> </a:t>
            </a:r>
            <a:r>
              <a:rPr lang="da-DK" dirty="0"/>
              <a:t>3 –</a:t>
            </a:r>
            <a:br>
              <a:rPr lang="da-DK" dirty="0"/>
            </a:br>
            <a:r>
              <a:rPr lang="da-DK" dirty="0" err="1">
                <a:solidFill>
                  <a:srgbClr val="B6D4CD"/>
                </a:solidFill>
              </a:rPr>
              <a:t>implementation</a:t>
            </a:r>
            <a:endParaRPr lang="da-DK" dirty="0">
              <a:solidFill>
                <a:srgbClr val="B6D4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03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YOUR MISSION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Please read you </a:t>
            </a:r>
            <a:r>
              <a:rPr lang="en-GB" altLang="ja-JP" b="1" dirty="0">
                <a:sym typeface="Arial" charset="0"/>
              </a:rPr>
              <a:t>mission</a:t>
            </a:r>
            <a:r>
              <a:rPr lang="en-GB" altLang="ja-JP" dirty="0">
                <a:sym typeface="Arial" charset="0"/>
              </a:rPr>
              <a:t> and discuss your </a:t>
            </a:r>
            <a:r>
              <a:rPr lang="en-GB" altLang="ja-JP" b="1" dirty="0">
                <a:sym typeface="Arial" charset="0"/>
              </a:rPr>
              <a:t>task</a:t>
            </a:r>
            <a:r>
              <a:rPr lang="en-GB" altLang="ja-JP" dirty="0">
                <a:sym typeface="Arial" charset="0"/>
              </a:rPr>
              <a:t> as it relates to your team and stakeholders</a:t>
            </a:r>
          </a:p>
          <a:p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12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sp>
        <p:nvSpPr>
          <p:cNvPr id="9" name="Afrundet rektangulær billedforklaring 8">
            <a:extLst>
              <a:ext uri="{FF2B5EF4-FFF2-40B4-BE49-F238E27FC236}">
                <a16:creationId xmlns="" xmlns:a16="http://schemas.microsoft.com/office/drawing/2014/main" id="{AA2BC99B-D804-BB4F-BEC0-D21986F91412}"/>
              </a:ext>
            </a:extLst>
          </p:cNvPr>
          <p:cNvSpPr/>
          <p:nvPr/>
        </p:nvSpPr>
        <p:spPr>
          <a:xfrm>
            <a:off x="2069824" y="3239813"/>
            <a:ext cx="2781349" cy="1419430"/>
          </a:xfrm>
          <a:prstGeom prst="wedgeRoundRectCallout">
            <a:avLst>
              <a:gd name="adj1" fmla="val 38968"/>
              <a:gd name="adj2" fmla="val -9801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change with your team members?”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1" name="Afrundet rektangulær billedforklaring 10">
            <a:extLst>
              <a:ext uri="{FF2B5EF4-FFF2-40B4-BE49-F238E27FC236}">
                <a16:creationId xmlns="" xmlns:a16="http://schemas.microsoft.com/office/drawing/2014/main" id="{03E21413-F1C1-BA4B-BF41-33B1B9B4BB71}"/>
              </a:ext>
            </a:extLst>
          </p:cNvPr>
          <p:cNvSpPr/>
          <p:nvPr/>
        </p:nvSpPr>
        <p:spPr>
          <a:xfrm>
            <a:off x="5730765" y="4083269"/>
            <a:ext cx="2781349" cy="1419430"/>
          </a:xfrm>
          <a:prstGeom prst="wedgeRoundRectCallout">
            <a:avLst>
              <a:gd name="adj1" fmla="val -35287"/>
              <a:gd name="adj2" fmla="val -84126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do you want to do with the stakeholders?” 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44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MAKE A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>
                <a:sym typeface="Arial" charset="0"/>
              </a:rPr>
              <a:t>Select your 5 leadership actions and the sequence in which to carry them out</a:t>
            </a:r>
          </a:p>
          <a:p>
            <a:r>
              <a:rPr lang="en-GB" altLang="ja-JP" dirty="0">
                <a:sym typeface="Arial" charset="0"/>
              </a:rPr>
              <a:t>First read them </a:t>
            </a:r>
            <a:r>
              <a:rPr lang="en-GB" altLang="ja-JP" b="1" dirty="0">
                <a:sym typeface="Arial" charset="0"/>
              </a:rPr>
              <a:t>individually</a:t>
            </a:r>
            <a:r>
              <a:rPr lang="en-GB" altLang="ja-JP" dirty="0">
                <a:sym typeface="Arial" charset="0"/>
              </a:rPr>
              <a:t>, then agree on a plan </a:t>
            </a:r>
            <a:r>
              <a:rPr lang="en-GB" altLang="ja-JP" b="1" dirty="0">
                <a:sym typeface="Arial" charset="0"/>
              </a:rPr>
              <a:t>together</a:t>
            </a:r>
          </a:p>
          <a:p>
            <a:r>
              <a:rPr lang="en-GB" altLang="ja-JP" b="1" dirty="0">
                <a:sym typeface="Arial" charset="0"/>
              </a:rPr>
              <a:t>Remember: </a:t>
            </a:r>
            <a:r>
              <a:rPr lang="en-GB" altLang="ja-JP" dirty="0">
                <a:sym typeface="Arial" charset="0"/>
              </a:rPr>
              <a:t>You can still use the spanning (orange) actions you have not yet used</a:t>
            </a:r>
          </a:p>
          <a:p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10404629" y="257452"/>
            <a:ext cx="1340528" cy="1340528"/>
            <a:chOff x="10404629" y="257452"/>
            <a:chExt cx="1340528" cy="1340528"/>
          </a:xfrm>
        </p:grpSpPr>
        <p:sp>
          <p:nvSpPr>
            <p:cNvPr id="5" name="Oval 4"/>
            <p:cNvSpPr/>
            <p:nvPr/>
          </p:nvSpPr>
          <p:spPr>
            <a:xfrm>
              <a:off x="10404629" y="257452"/>
              <a:ext cx="1340528" cy="1340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Pages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14-15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492" y="572856"/>
              <a:ext cx="664801" cy="354860"/>
            </a:xfrm>
            <a:prstGeom prst="rect">
              <a:avLst/>
            </a:prstGeom>
          </p:spPr>
        </p:pic>
      </p:grpSp>
      <p:grpSp>
        <p:nvGrpSpPr>
          <p:cNvPr id="13" name="Group 23">
            <a:extLst>
              <a:ext uri="{FF2B5EF4-FFF2-40B4-BE49-F238E27FC236}">
                <a16:creationId xmlns="" xmlns:a16="http://schemas.microsoft.com/office/drawing/2014/main" id="{1DA33136-C829-A247-8005-3C696A941593}"/>
              </a:ext>
            </a:extLst>
          </p:cNvPr>
          <p:cNvGrpSpPr/>
          <p:nvPr/>
        </p:nvGrpSpPr>
        <p:grpSpPr>
          <a:xfrm>
            <a:off x="637833" y="4581873"/>
            <a:ext cx="7828382" cy="1566346"/>
            <a:chOff x="4840983" y="4905562"/>
            <a:chExt cx="6566310" cy="1313821"/>
          </a:xfrm>
        </p:grpSpPr>
        <p:pic>
          <p:nvPicPr>
            <p:cNvPr id="14" name="Billede 1">
              <a:extLst>
                <a:ext uri="{FF2B5EF4-FFF2-40B4-BE49-F238E27FC236}">
                  <a16:creationId xmlns="" xmlns:a16="http://schemas.microsoft.com/office/drawing/2014/main" id="{DB6DD548-0133-CC4D-980F-BD9F5C14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983" y="4905567"/>
              <a:ext cx="1147459" cy="1313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Billede 2">
              <a:extLst>
                <a:ext uri="{FF2B5EF4-FFF2-40B4-BE49-F238E27FC236}">
                  <a16:creationId xmlns="" xmlns:a16="http://schemas.microsoft.com/office/drawing/2014/main" id="{55F5EB3A-9C36-B34B-8D4E-213FB17E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563" y="4905563"/>
              <a:ext cx="1147459" cy="1313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Billede 7">
              <a:extLst>
                <a:ext uri="{FF2B5EF4-FFF2-40B4-BE49-F238E27FC236}">
                  <a16:creationId xmlns="" xmlns:a16="http://schemas.microsoft.com/office/drawing/2014/main" id="{562256AF-DD54-6E47-BFD1-29F6EC2EA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408" y="4905562"/>
              <a:ext cx="1147459" cy="1313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Billede 10">
              <a:extLst>
                <a:ext uri="{FF2B5EF4-FFF2-40B4-BE49-F238E27FC236}">
                  <a16:creationId xmlns="" xmlns:a16="http://schemas.microsoft.com/office/drawing/2014/main" id="{F7596CB3-686B-2540-8B07-07DD2DBC3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717" y="4906070"/>
              <a:ext cx="1146576" cy="1312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Billede 11">
              <a:extLst>
                <a:ext uri="{FF2B5EF4-FFF2-40B4-BE49-F238E27FC236}">
                  <a16:creationId xmlns="" xmlns:a16="http://schemas.microsoft.com/office/drawing/2014/main" id="{E404211A-01DD-E345-930C-8DE48ADC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37" y="4906070"/>
              <a:ext cx="1146576" cy="13128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5060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EXECUTE YOUR PLAN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6888243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Now </a:t>
            </a:r>
            <a:r>
              <a:rPr lang="en-GB" altLang="ja-JP" b="1" dirty="0">
                <a:sym typeface="Arial" charset="0"/>
              </a:rPr>
              <a:t>open</a:t>
            </a:r>
            <a:r>
              <a:rPr lang="en-GB" altLang="ja-JP" dirty="0">
                <a:sym typeface="Arial" charset="0"/>
              </a:rPr>
              <a:t> your actions one at a time and read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what happens</a:t>
            </a:r>
          </a:p>
          <a:p>
            <a:r>
              <a:rPr lang="en-GB" altLang="ja-JP" dirty="0">
                <a:sym typeface="Arial" charset="0"/>
              </a:rPr>
              <a:t>Apply the </a:t>
            </a:r>
            <a:r>
              <a:rPr lang="en-GB" altLang="ja-JP" b="1" dirty="0">
                <a:sym typeface="Arial" charset="0"/>
              </a:rPr>
              <a:t>changes</a:t>
            </a:r>
            <a:r>
              <a:rPr lang="en-GB" altLang="ja-JP" dirty="0">
                <a:sym typeface="Arial" charset="0"/>
              </a:rPr>
              <a:t> to the team members and stakeholders</a:t>
            </a:r>
          </a:p>
          <a:p>
            <a:r>
              <a:rPr lang="en-GB" altLang="ja-JP" dirty="0">
                <a:sym typeface="Arial" charset="0"/>
              </a:rPr>
              <a:t>You may </a:t>
            </a:r>
            <a:r>
              <a:rPr lang="en-GB" altLang="ja-JP" b="1" dirty="0">
                <a:sym typeface="Arial" charset="0"/>
              </a:rPr>
              <a:t>change</a:t>
            </a:r>
            <a:r>
              <a:rPr lang="en-GB" altLang="ja-JP" dirty="0">
                <a:sym typeface="Arial" charset="0"/>
              </a:rPr>
              <a:t> your plan and select new actions </a:t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if needed. </a:t>
            </a:r>
          </a:p>
          <a:p>
            <a:r>
              <a:rPr lang="en-GB" altLang="ja-JP" b="1" dirty="0">
                <a:solidFill>
                  <a:srgbClr val="C9A138"/>
                </a:solidFill>
                <a:sym typeface="Arial" charset="0"/>
              </a:rPr>
              <a:t>Note</a:t>
            </a:r>
            <a:r>
              <a:rPr lang="en-GB" altLang="ja-JP" dirty="0">
                <a:solidFill>
                  <a:srgbClr val="C9A138"/>
                </a:solidFill>
                <a:sym typeface="Arial" charset="0"/>
              </a:rPr>
              <a:t>: Once a card has been opened, it can not </a:t>
            </a:r>
            <a:br>
              <a:rPr lang="en-GB" altLang="ja-JP" dirty="0">
                <a:solidFill>
                  <a:srgbClr val="C9A138"/>
                </a:solidFill>
                <a:sym typeface="Arial" charset="0"/>
              </a:rPr>
            </a:br>
            <a:r>
              <a:rPr lang="en-GB" altLang="ja-JP" dirty="0">
                <a:solidFill>
                  <a:srgbClr val="C9A138"/>
                </a:solidFill>
                <a:sym typeface="Arial" charset="0"/>
              </a:rPr>
              <a:t>be undone!</a:t>
            </a: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9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33" y="2010648"/>
            <a:ext cx="3610359" cy="417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487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RESULTS OF </a:t>
            </a:r>
            <a:r>
              <a:rPr lang="da-DK" dirty="0" smtClean="0"/>
              <a:t>PHASE </a:t>
            </a:r>
            <a:r>
              <a:rPr lang="da-DK" dirty="0"/>
              <a:t>3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774886"/>
            <a:ext cx="5663961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How well did you do?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the check sheet and apply the changes to the dashboard</a:t>
            </a:r>
          </a:p>
          <a:p>
            <a:r>
              <a:rPr lang="en-GB" altLang="ja-JP" b="1" dirty="0">
                <a:sym typeface="Arial" charset="0"/>
              </a:rPr>
              <a:t>What else happens? </a:t>
            </a:r>
            <a:r>
              <a:rPr lang="en-GB" altLang="ja-JP" dirty="0">
                <a:sym typeface="Arial" charset="0"/>
              </a:rPr>
              <a:t/>
            </a:r>
            <a:br>
              <a:rPr lang="en-GB" altLang="ja-JP" dirty="0">
                <a:sym typeface="Arial" charset="0"/>
              </a:rPr>
            </a:br>
            <a:r>
              <a:rPr lang="en-GB" altLang="ja-JP" dirty="0">
                <a:sym typeface="Arial" charset="0"/>
              </a:rPr>
              <a:t>Read and apply any changes</a:t>
            </a:r>
          </a:p>
          <a:p>
            <a:endParaRPr lang="en-GB" altLang="ja-JP" dirty="0">
              <a:sym typeface="Arial" charset="0"/>
            </a:endParaRPr>
          </a:p>
          <a:p>
            <a:pPr marL="0" indent="0">
              <a:buNone/>
            </a:pPr>
            <a:endParaRPr lang="en-GB" altLang="ja-JP" dirty="0">
              <a:sym typeface="Arial" charset="0"/>
            </a:endParaRP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1266B951-5AF3-3E4C-A535-D55D3D4B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10">
            <a:off x="5120691" y="3101964"/>
            <a:ext cx="6492544" cy="3686223"/>
          </a:xfrm>
          <a:prstGeom prst="rect">
            <a:avLst/>
          </a:prstGeom>
          <a:effectLst>
            <a:outerShdw blurRad="50800" dist="38100" dir="2700000" algn="ctr" rotWithShape="0">
              <a:schemeClr val="bg1">
                <a:lumMod val="6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81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5">
            <a:extLst>
              <a:ext uri="{FF2B5EF4-FFF2-40B4-BE49-F238E27FC236}">
                <a16:creationId xmlns="" xmlns:a16="http://schemas.microsoft.com/office/drawing/2014/main" id="{B27CBB0A-7CC0-9745-A61E-A4C7A040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0" y="82982"/>
            <a:ext cx="10895308" cy="1087140"/>
          </a:xfrm>
        </p:spPr>
        <p:txBody>
          <a:bodyPr/>
          <a:lstStyle/>
          <a:p>
            <a:r>
              <a:rPr lang="da-DK" dirty="0"/>
              <a:t>REFLECTIONS</a:t>
            </a:r>
          </a:p>
        </p:txBody>
      </p:sp>
      <p:sp>
        <p:nvSpPr>
          <p:cNvPr id="13" name="Pladsholder til indhold 6">
            <a:extLst>
              <a:ext uri="{FF2B5EF4-FFF2-40B4-BE49-F238E27FC236}">
                <a16:creationId xmlns="" xmlns:a16="http://schemas.microsoft.com/office/drawing/2014/main" id="{9A45CC48-9F8F-0344-A4AF-231D66825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Discuss</a:t>
            </a:r>
            <a:r>
              <a:rPr lang="en-GB" altLang="ja-JP" dirty="0">
                <a:sym typeface="Arial" charset="0"/>
              </a:rPr>
              <a:t> the game and how it matches your experiences</a:t>
            </a:r>
          </a:p>
          <a:p>
            <a:endParaRPr lang="da-DK" dirty="0"/>
          </a:p>
        </p:txBody>
      </p:sp>
      <p:sp>
        <p:nvSpPr>
          <p:cNvPr id="8" name="Afrundet rektangulær billedforklaring 7">
            <a:extLst>
              <a:ext uri="{FF2B5EF4-FFF2-40B4-BE49-F238E27FC236}">
                <a16:creationId xmlns="" xmlns:a16="http://schemas.microsoft.com/office/drawing/2014/main" id="{79942F8A-BF9B-5845-A931-217CB561F520}"/>
              </a:ext>
            </a:extLst>
          </p:cNvPr>
          <p:cNvSpPr/>
          <p:nvPr/>
        </p:nvSpPr>
        <p:spPr>
          <a:xfrm>
            <a:off x="4045727" y="2075441"/>
            <a:ext cx="3429602" cy="1750765"/>
          </a:xfrm>
          <a:prstGeom prst="wedgeRoundRectCallout">
            <a:avLst>
              <a:gd name="adj1" fmla="val 32375"/>
              <a:gd name="adj2" fmla="val 7768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leadership challenges did you experience in the game? What are your own experiences?”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9" name="Afrundet rektangulær billedforklaring 8">
            <a:extLst>
              <a:ext uri="{FF2B5EF4-FFF2-40B4-BE49-F238E27FC236}">
                <a16:creationId xmlns="" xmlns:a16="http://schemas.microsoft.com/office/drawing/2014/main" id="{5AA93CE3-F4BB-9D4D-A594-BC4F9B26599A}"/>
              </a:ext>
            </a:extLst>
          </p:cNvPr>
          <p:cNvSpPr/>
          <p:nvPr/>
        </p:nvSpPr>
        <p:spPr>
          <a:xfrm>
            <a:off x="2886733" y="4311227"/>
            <a:ext cx="3429602" cy="1569567"/>
          </a:xfrm>
          <a:prstGeom prst="wedgeRoundRectCallout">
            <a:avLst>
              <a:gd name="adj1" fmla="val -40762"/>
              <a:gd name="adj2" fmla="val 84628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have inspired you the most? Is there anything you want to do differently in the future?”</a:t>
            </a:r>
            <a:endParaRPr lang="en-US" dirty="0">
              <a:solidFill>
                <a:srgbClr val="3B4550"/>
              </a:solidFill>
            </a:endParaRPr>
          </a:p>
        </p:txBody>
      </p:sp>
      <p:sp>
        <p:nvSpPr>
          <p:cNvPr id="10" name="Afrundet rektangulær billedforklaring 9">
            <a:extLst>
              <a:ext uri="{FF2B5EF4-FFF2-40B4-BE49-F238E27FC236}">
                <a16:creationId xmlns="" xmlns:a16="http://schemas.microsoft.com/office/drawing/2014/main" id="{276F3250-63FC-6045-B132-284FB6ADAA41}"/>
              </a:ext>
            </a:extLst>
          </p:cNvPr>
          <p:cNvSpPr/>
          <p:nvPr/>
        </p:nvSpPr>
        <p:spPr>
          <a:xfrm>
            <a:off x="7475329" y="4012472"/>
            <a:ext cx="3429602" cy="1750765"/>
          </a:xfrm>
          <a:prstGeom prst="wedgeRoundRectCallout">
            <a:avLst>
              <a:gd name="adj1" fmla="val 44605"/>
              <a:gd name="adj2" fmla="val 89438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kind of leadership worked well in the game? How does this match your experiences?"</a:t>
            </a:r>
            <a:endParaRPr lang="en-US" dirty="0">
              <a:solidFill>
                <a:srgbClr val="3B4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35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AFTER </a:t>
            </a:r>
            <a:r>
              <a:rPr lang="da-DK" smtClean="0"/>
              <a:t>PHASE</a:t>
            </a:r>
            <a:r>
              <a:rPr lang="da-DK" smtClean="0"/>
              <a:t> </a:t>
            </a:r>
            <a:r>
              <a:rPr lang="da-DK" dirty="0"/>
              <a:t>3 –</a:t>
            </a:r>
            <a:br>
              <a:rPr lang="da-DK" dirty="0"/>
            </a:br>
            <a:r>
              <a:rPr lang="da-DK" dirty="0"/>
              <a:t>EPILOGUE</a:t>
            </a:r>
          </a:p>
        </p:txBody>
      </p:sp>
    </p:spTree>
    <p:extLst>
      <p:ext uri="{BB962C8B-B14F-4D97-AF65-F5344CB8AC3E}">
        <p14:creationId xmlns:p14="http://schemas.microsoft.com/office/powerpoint/2010/main" val="23129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5">
            <a:extLst>
              <a:ext uri="{FF2B5EF4-FFF2-40B4-BE49-F238E27FC236}">
                <a16:creationId xmlns="" xmlns:a16="http://schemas.microsoft.com/office/drawing/2014/main" id="{B27CBB0A-7CC0-9745-A61E-A4C7A040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0" y="82982"/>
            <a:ext cx="10895308" cy="1087140"/>
          </a:xfrm>
        </p:spPr>
        <p:txBody>
          <a:bodyPr/>
          <a:lstStyle/>
          <a:p>
            <a:r>
              <a:rPr lang="da-DK" dirty="0"/>
              <a:t>REFLECTIONS</a:t>
            </a:r>
          </a:p>
        </p:txBody>
      </p:sp>
      <p:sp>
        <p:nvSpPr>
          <p:cNvPr id="13" name="Pladsholder til indhold 6">
            <a:extLst>
              <a:ext uri="{FF2B5EF4-FFF2-40B4-BE49-F238E27FC236}">
                <a16:creationId xmlns="" xmlns:a16="http://schemas.microsoft.com/office/drawing/2014/main" id="{9A45CC48-9F8F-0344-A4AF-231D66825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0" y="1655143"/>
            <a:ext cx="3402547" cy="4714659"/>
          </a:xfrm>
        </p:spPr>
        <p:txBody>
          <a:bodyPr/>
          <a:lstStyle/>
          <a:p>
            <a:r>
              <a:rPr lang="en-GB" altLang="ja-JP" b="1" dirty="0">
                <a:sym typeface="Arial" charset="0"/>
              </a:rPr>
              <a:t>Discuss</a:t>
            </a:r>
            <a:r>
              <a:rPr lang="en-GB" altLang="ja-JP" dirty="0">
                <a:sym typeface="Arial" charset="0"/>
              </a:rPr>
              <a:t> the game and how it matches your experiences</a:t>
            </a:r>
          </a:p>
          <a:p>
            <a:endParaRPr lang="da-DK" dirty="0"/>
          </a:p>
        </p:txBody>
      </p:sp>
      <p:sp>
        <p:nvSpPr>
          <p:cNvPr id="6" name="Afrundet rektangulær billedforklaring 5">
            <a:extLst>
              <a:ext uri="{FF2B5EF4-FFF2-40B4-BE49-F238E27FC236}">
                <a16:creationId xmlns="" xmlns:a16="http://schemas.microsoft.com/office/drawing/2014/main" id="{8EE0B18A-3DC3-E343-B3EB-C8D0A04BBBC1}"/>
              </a:ext>
            </a:extLst>
          </p:cNvPr>
          <p:cNvSpPr/>
          <p:nvPr/>
        </p:nvSpPr>
        <p:spPr>
          <a:xfrm>
            <a:off x="3932532" y="1716867"/>
            <a:ext cx="3429602" cy="1974289"/>
          </a:xfrm>
          <a:prstGeom prst="wedgeRoundRectCallout">
            <a:avLst>
              <a:gd name="adj1" fmla="val 37756"/>
              <a:gd name="adj2" fmla="val 75416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i="1" dirty="0">
                <a:solidFill>
                  <a:srgbClr val="3B4550"/>
                </a:solidFill>
              </a:rPr>
              <a:t>“Look at the scores for the different teams. Which project would be the golden standard in your </a:t>
            </a:r>
            <a:r>
              <a:rPr lang="en-US" i="1" dirty="0" err="1" smtClean="0">
                <a:solidFill>
                  <a:srgbClr val="3B4550"/>
                </a:solidFill>
              </a:rPr>
              <a:t>organisation</a:t>
            </a:r>
            <a:r>
              <a:rPr lang="en-US" i="1" dirty="0">
                <a:solidFill>
                  <a:srgbClr val="3B4550"/>
                </a:solidFill>
              </a:rPr>
              <a:t>?”</a:t>
            </a:r>
          </a:p>
        </p:txBody>
      </p:sp>
      <p:sp>
        <p:nvSpPr>
          <p:cNvPr id="7" name="Afrundet rektangulær billedforklaring 6">
            <a:extLst>
              <a:ext uri="{FF2B5EF4-FFF2-40B4-BE49-F238E27FC236}">
                <a16:creationId xmlns="" xmlns:a16="http://schemas.microsoft.com/office/drawing/2014/main" id="{FF6BAC34-7616-FA4D-8898-EF43021E7527}"/>
              </a:ext>
            </a:extLst>
          </p:cNvPr>
          <p:cNvSpPr/>
          <p:nvPr/>
        </p:nvSpPr>
        <p:spPr>
          <a:xfrm>
            <a:off x="7689305" y="4274457"/>
            <a:ext cx="3066970" cy="1571618"/>
          </a:xfrm>
          <a:prstGeom prst="wedgeRoundRectCallout">
            <a:avLst>
              <a:gd name="adj1" fmla="val 36935"/>
              <a:gd name="adj2" fmla="val -97529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i="1" dirty="0">
                <a:solidFill>
                  <a:srgbClr val="3B4550"/>
                </a:solidFill>
              </a:rPr>
              <a:t>“What is most important: Quality, Budget or Schedule?”</a:t>
            </a:r>
          </a:p>
        </p:txBody>
      </p:sp>
    </p:spTree>
    <p:extLst>
      <p:ext uri="{BB962C8B-B14F-4D97-AF65-F5344CB8AC3E}">
        <p14:creationId xmlns:p14="http://schemas.microsoft.com/office/powerpoint/2010/main" val="1305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5654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FULL-DAY PROGRAMME</a:t>
            </a:r>
          </a:p>
        </p:txBody>
      </p:sp>
      <p:sp>
        <p:nvSpPr>
          <p:cNvPr id="6" name="Pladsholder til indhold 8"/>
          <p:cNvSpPr txBox="1">
            <a:spLocks/>
          </p:cNvSpPr>
          <p:nvPr/>
        </p:nvSpPr>
        <p:spPr>
          <a:xfrm>
            <a:off x="643180" y="1661033"/>
            <a:ext cx="7053760" cy="489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09.00 	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Introductions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and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welcome</a:t>
            </a:r>
            <a:endParaRPr lang="da-DK" altLang="da-DK" dirty="0">
              <a:solidFill>
                <a:schemeClr val="tx1"/>
              </a:solidFill>
              <a:ea typeface="ＭＳ Ｐゴシック" charset="-128"/>
            </a:endParaRP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09.30 	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Starting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the game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rgbClr val="4B7A78"/>
                </a:solidFill>
                <a:ea typeface="ＭＳ Ｐゴシック" charset="-128"/>
              </a:rPr>
              <a:t>10.30    Break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10.45   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Phase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1 –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Pre-study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rgbClr val="4B7A78"/>
                </a:solidFill>
                <a:ea typeface="ＭＳ Ｐゴシック" charset="-128"/>
              </a:rPr>
              <a:t>12.30 	Lunch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13.15	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Phase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2 – Design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14.15   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Phase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3 –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Implementation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 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rgbClr val="4B7A78"/>
                </a:solidFill>
                <a:ea typeface="ＭＳ Ｐゴシック" charset="-128"/>
              </a:rPr>
              <a:t>15.15    Break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15.30    Back to reality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16.15    </a:t>
            </a:r>
            <a:r>
              <a:rPr lang="da-DK" altLang="da-DK" dirty="0" err="1">
                <a:solidFill>
                  <a:schemeClr val="tx1"/>
                </a:solidFill>
                <a:ea typeface="ＭＳ Ｐゴシック" charset="-128"/>
              </a:rPr>
              <a:t>Wrap</a:t>
            </a:r>
            <a:r>
              <a:rPr lang="da-DK" altLang="da-DK" dirty="0">
                <a:solidFill>
                  <a:schemeClr val="tx1"/>
                </a:solidFill>
                <a:ea typeface="ＭＳ Ｐゴシック" charset="-128"/>
              </a:rPr>
              <a:t>-up</a:t>
            </a:r>
          </a:p>
          <a:p>
            <a:pPr marL="359991" indent="-359991">
              <a:spcBef>
                <a:spcPts val="600"/>
              </a:spcBef>
              <a:buNone/>
              <a:defRPr/>
            </a:pPr>
            <a:r>
              <a:rPr lang="da-DK" altLang="da-DK" dirty="0">
                <a:solidFill>
                  <a:srgbClr val="4B7A78"/>
                </a:solidFill>
                <a:ea typeface="ＭＳ Ｐゴシック" charset="-128"/>
              </a:rPr>
              <a:t>16.30    End of </a:t>
            </a:r>
            <a:r>
              <a:rPr lang="da-DK" altLang="da-DK" dirty="0" err="1">
                <a:solidFill>
                  <a:srgbClr val="4B7A78"/>
                </a:solidFill>
                <a:ea typeface="ＭＳ Ｐゴシック" charset="-128"/>
              </a:rPr>
              <a:t>day</a:t>
            </a:r>
            <a:endParaRPr lang="da-DK" altLang="da-DK" dirty="0">
              <a:solidFill>
                <a:srgbClr val="4B7A78"/>
              </a:solidFill>
              <a:ea typeface="ＭＳ Ｐゴシック" charset="-128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A35C81E1-D018-204F-A5F3-368F185BC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66" y="2622036"/>
            <a:ext cx="2264293" cy="22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4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reflections</a:t>
            </a:r>
          </a:p>
        </p:txBody>
      </p:sp>
    </p:spTree>
    <p:extLst>
      <p:ext uri="{BB962C8B-B14F-4D97-AF65-F5344CB8AC3E}">
        <p14:creationId xmlns:p14="http://schemas.microsoft.com/office/powerpoint/2010/main" val="70286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WARM-UP REFLECTION ABOUT TEAM LEADERSHIP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Individually, think about a </a:t>
            </a:r>
            <a:r>
              <a:rPr lang="en-GB" b="1" dirty="0"/>
              <a:t>positive</a:t>
            </a:r>
            <a:r>
              <a:rPr lang="en-GB" dirty="0"/>
              <a:t> experience of team leadership, either as a leader or as an observer.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Share within your group and capture </a:t>
            </a:r>
            <a:r>
              <a:rPr lang="en-GB" b="1" dirty="0"/>
              <a:t>key learnings</a:t>
            </a:r>
            <a:r>
              <a:rPr lang="en-GB" dirty="0"/>
              <a:t>.</a:t>
            </a:r>
          </a:p>
          <a:p>
            <a:r>
              <a:rPr lang="en-GB" b="1" dirty="0"/>
              <a:t>Remember</a:t>
            </a:r>
            <a:r>
              <a:rPr lang="en-GB" dirty="0"/>
              <a:t> these points when playing Playmakers</a:t>
            </a:r>
            <a:r>
              <a:rPr lang="da-DK" baseline="30000" dirty="0">
                <a:latin typeface="Corbel" panose="020B0503020204020204" pitchFamily="34" charset="0"/>
                <a:cs typeface="Beirut" pitchFamily="2" charset="-78"/>
              </a:rPr>
              <a:t>®</a:t>
            </a:r>
            <a:r>
              <a:rPr lang="en-GB" dirty="0"/>
              <a:t>!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Afrundet rektangulær billedforklaring 6">
            <a:extLst>
              <a:ext uri="{FF2B5EF4-FFF2-40B4-BE49-F238E27FC236}">
                <a16:creationId xmlns="" xmlns:a16="http://schemas.microsoft.com/office/drawing/2014/main" id="{2A98425C-6B07-B843-82EE-968E86DAE031}"/>
              </a:ext>
            </a:extLst>
          </p:cNvPr>
          <p:cNvSpPr/>
          <p:nvPr/>
        </p:nvSpPr>
        <p:spPr>
          <a:xfrm>
            <a:off x="670638" y="2960775"/>
            <a:ext cx="2546854" cy="841775"/>
          </a:xfrm>
          <a:prstGeom prst="wedgeRoundRectCallout">
            <a:avLst>
              <a:gd name="adj1" fmla="val -38332"/>
              <a:gd name="adj2" fmla="val -97990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happened?”</a:t>
            </a:r>
          </a:p>
        </p:txBody>
      </p:sp>
      <p:sp>
        <p:nvSpPr>
          <p:cNvPr id="10" name="Afrundet rektangulær billedforklaring 9">
            <a:extLst>
              <a:ext uri="{FF2B5EF4-FFF2-40B4-BE49-F238E27FC236}">
                <a16:creationId xmlns="" xmlns:a16="http://schemas.microsoft.com/office/drawing/2014/main" id="{A875E0A4-FD23-E543-A51C-B1B61A84D702}"/>
              </a:ext>
            </a:extLst>
          </p:cNvPr>
          <p:cNvSpPr/>
          <p:nvPr/>
        </p:nvSpPr>
        <p:spPr>
          <a:xfrm>
            <a:off x="4219663" y="2610324"/>
            <a:ext cx="2954725" cy="1542676"/>
          </a:xfrm>
          <a:prstGeom prst="wedgeRoundRectCallout">
            <a:avLst>
              <a:gd name="adj1" fmla="val 37756"/>
              <a:gd name="adj2" fmla="val 75416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were the key factors that made it a success?”</a:t>
            </a:r>
          </a:p>
        </p:txBody>
      </p:sp>
    </p:spTree>
    <p:extLst>
      <p:ext uri="{BB962C8B-B14F-4D97-AF65-F5344CB8AC3E}">
        <p14:creationId xmlns:p14="http://schemas.microsoft.com/office/powerpoint/2010/main" val="8615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REFLECTIONS ON CLIMATE INDICATORS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5833190" cy="4714659"/>
          </a:xfrm>
        </p:spPr>
        <p:txBody>
          <a:bodyPr/>
          <a:lstStyle/>
          <a:p>
            <a:r>
              <a:rPr lang="da-DK" dirty="0" err="1"/>
              <a:t>Discuss</a:t>
            </a:r>
            <a:r>
              <a:rPr lang="da-DK" dirty="0"/>
              <a:t> in the </a:t>
            </a:r>
            <a:r>
              <a:rPr lang="da-DK" dirty="0" err="1"/>
              <a:t>group</a:t>
            </a:r>
            <a:r>
              <a:rPr lang="da-DK" dirty="0"/>
              <a:t> the </a:t>
            </a:r>
            <a:r>
              <a:rPr lang="da-DK" dirty="0" err="1"/>
              <a:t>role</a:t>
            </a:r>
            <a:r>
              <a:rPr lang="da-DK" dirty="0"/>
              <a:t> of the </a:t>
            </a:r>
            <a:r>
              <a:rPr lang="da-DK" dirty="0" err="1"/>
              <a:t>three</a:t>
            </a:r>
            <a:r>
              <a:rPr lang="da-DK" dirty="0"/>
              <a:t> </a:t>
            </a:r>
            <a:r>
              <a:rPr lang="da-DK" dirty="0" err="1"/>
              <a:t>categories</a:t>
            </a:r>
            <a:r>
              <a:rPr lang="da-DK" dirty="0"/>
              <a:t> of </a:t>
            </a:r>
            <a:r>
              <a:rPr lang="da-DK" dirty="0" err="1"/>
              <a:t>climate</a:t>
            </a:r>
            <a:r>
              <a:rPr lang="da-DK" dirty="0"/>
              <a:t> </a:t>
            </a:r>
            <a:r>
              <a:rPr lang="da-DK" dirty="0" err="1"/>
              <a:t>indicators</a:t>
            </a:r>
            <a:r>
              <a:rPr lang="da-DK" dirty="0"/>
              <a:t>.</a:t>
            </a:r>
          </a:p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main</a:t>
            </a:r>
            <a:r>
              <a:rPr lang="da-DK" dirty="0"/>
              <a:t> </a:t>
            </a:r>
            <a:r>
              <a:rPr lang="da-DK" dirty="0" err="1"/>
              <a:t>conclusion</a:t>
            </a:r>
            <a:r>
              <a:rPr lang="da-DK" dirty="0"/>
              <a:t> from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phase</a:t>
            </a:r>
            <a:r>
              <a:rPr lang="da-DK" dirty="0"/>
              <a:t> on…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The </a:t>
            </a:r>
            <a:r>
              <a:rPr lang="da-DK" dirty="0" err="1"/>
              <a:t>role</a:t>
            </a:r>
            <a:r>
              <a:rPr lang="da-DK" dirty="0"/>
              <a:t> of </a:t>
            </a:r>
            <a:r>
              <a:rPr lang="da-DK" b="1" dirty="0" err="1"/>
              <a:t>Clarity</a:t>
            </a:r>
            <a:endParaRPr lang="da-DK" b="1" dirty="0"/>
          </a:p>
          <a:p>
            <a:pPr lvl="1"/>
            <a:endParaRPr lang="da-DK" dirty="0"/>
          </a:p>
          <a:p>
            <a:pPr lvl="1"/>
            <a:r>
              <a:rPr lang="da-DK" dirty="0"/>
              <a:t>The </a:t>
            </a:r>
            <a:r>
              <a:rPr lang="da-DK" dirty="0" err="1"/>
              <a:t>role</a:t>
            </a:r>
            <a:r>
              <a:rPr lang="da-DK" dirty="0"/>
              <a:t> of </a:t>
            </a:r>
            <a:r>
              <a:rPr lang="da-DK" b="1" dirty="0" err="1"/>
              <a:t>Commitment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The </a:t>
            </a:r>
            <a:r>
              <a:rPr lang="da-DK" dirty="0" err="1"/>
              <a:t>role</a:t>
            </a:r>
            <a:r>
              <a:rPr lang="da-DK" dirty="0"/>
              <a:t> of </a:t>
            </a:r>
            <a:r>
              <a:rPr lang="da-DK" b="1" dirty="0" err="1"/>
              <a:t>Roles</a:t>
            </a:r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E2EAA491-EBBA-534B-8B03-DA92CC21E8A0}"/>
              </a:ext>
            </a:extLst>
          </p:cNvPr>
          <p:cNvSpPr/>
          <p:nvPr/>
        </p:nvSpPr>
        <p:spPr>
          <a:xfrm rot="20951559">
            <a:off x="6609973" y="3260464"/>
            <a:ext cx="4648053" cy="2620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WRITE ON CARDSTOCK  </a:t>
            </a:r>
          </a:p>
          <a:p>
            <a:pPr algn="ctr"/>
            <a:endParaRPr lang="da-DK" dirty="0">
              <a:solidFill>
                <a:schemeClr val="tx1"/>
              </a:solidFill>
              <a:latin typeface="Marker Felt Thin" panose="02000400000000000000" pitchFamily="2" charset="77"/>
              <a:ea typeface="Chalkboard SE" charset="0"/>
              <a:cs typeface="Chalkboard SE" charset="0"/>
            </a:endParaRPr>
          </a:p>
          <a:p>
            <a:pPr algn="ctr"/>
            <a:r>
              <a:rPr lang="da-DK" dirty="0">
                <a:solidFill>
                  <a:schemeClr val="tx1"/>
                </a:solidFill>
                <a:latin typeface="Marker Felt Thin" panose="02000400000000000000" pitchFamily="2" charset="77"/>
                <a:ea typeface="Chalkboard SE" charset="0"/>
                <a:cs typeface="Chalkboard SE" charset="0"/>
              </a:rPr>
              <a:t>ONE CONCLUSION PER CARD!</a:t>
            </a:r>
          </a:p>
        </p:txBody>
      </p:sp>
    </p:spTree>
    <p:extLst>
      <p:ext uri="{BB962C8B-B14F-4D97-AF65-F5344CB8AC3E}">
        <p14:creationId xmlns:p14="http://schemas.microsoft.com/office/powerpoint/2010/main" val="184685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LEADERSHIP STYLES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8917380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Discuss in the group:</a:t>
            </a: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</p:txBody>
      </p:sp>
      <p:sp>
        <p:nvSpPr>
          <p:cNvPr id="8" name="Afrundet rektangulær billedforklaring 7">
            <a:extLst>
              <a:ext uri="{FF2B5EF4-FFF2-40B4-BE49-F238E27FC236}">
                <a16:creationId xmlns="" xmlns:a16="http://schemas.microsoft.com/office/drawing/2014/main" id="{E03A5DEB-D72B-9E45-8DB4-1356566FCE82}"/>
              </a:ext>
            </a:extLst>
          </p:cNvPr>
          <p:cNvSpPr/>
          <p:nvPr/>
        </p:nvSpPr>
        <p:spPr>
          <a:xfrm>
            <a:off x="1725876" y="2911853"/>
            <a:ext cx="3114572" cy="1785192"/>
          </a:xfrm>
          <a:prstGeom prst="wedgeRoundRectCallout">
            <a:avLst>
              <a:gd name="adj1" fmla="val 34928"/>
              <a:gd name="adj2" fmla="val -81563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leadership styles have you used during this round of Playmakers?”</a:t>
            </a:r>
          </a:p>
        </p:txBody>
      </p:sp>
      <p:sp>
        <p:nvSpPr>
          <p:cNvPr id="9" name="Afrundet rektangulær billedforklaring 8">
            <a:extLst>
              <a:ext uri="{FF2B5EF4-FFF2-40B4-BE49-F238E27FC236}">
                <a16:creationId xmlns="" xmlns:a16="http://schemas.microsoft.com/office/drawing/2014/main" id="{36534DE2-F6FD-C241-A879-9DA78BE191A1}"/>
              </a:ext>
            </a:extLst>
          </p:cNvPr>
          <p:cNvSpPr/>
          <p:nvPr/>
        </p:nvSpPr>
        <p:spPr>
          <a:xfrm>
            <a:off x="6197208" y="3886239"/>
            <a:ext cx="3114572" cy="1621611"/>
          </a:xfrm>
          <a:prstGeom prst="wedgeRoundRectCallout">
            <a:avLst>
              <a:gd name="adj1" fmla="val -33486"/>
              <a:gd name="adj2" fmla="val -71695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Would these styles work in your organisation? Why? Why not?</a:t>
            </a:r>
          </a:p>
        </p:txBody>
      </p:sp>
    </p:spTree>
    <p:extLst>
      <p:ext uri="{BB962C8B-B14F-4D97-AF65-F5344CB8AC3E}">
        <p14:creationId xmlns:p14="http://schemas.microsoft.com/office/powerpoint/2010/main" val="138830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BACK TO REALITY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3180" y="1655143"/>
            <a:ext cx="8917380" cy="4714659"/>
          </a:xfrm>
        </p:spPr>
        <p:txBody>
          <a:bodyPr/>
          <a:lstStyle/>
          <a:p>
            <a:r>
              <a:rPr lang="en-GB" altLang="ja-JP" dirty="0">
                <a:sym typeface="Arial" charset="0"/>
              </a:rPr>
              <a:t>Individually consider this:</a:t>
            </a:r>
          </a:p>
          <a:p>
            <a:r>
              <a:rPr lang="en-GB" altLang="ja-JP" dirty="0">
                <a:sym typeface="Arial" charset="0"/>
              </a:rPr>
              <a:t>Based on your discussions today, consider these questions:</a:t>
            </a: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endParaRPr lang="en-GB" altLang="ja-JP" dirty="0">
              <a:sym typeface="Arial" charset="0"/>
            </a:endParaRPr>
          </a:p>
          <a:p>
            <a:r>
              <a:rPr lang="en-GB" altLang="ja-JP" dirty="0">
                <a:sym typeface="Arial" charset="0"/>
              </a:rPr>
              <a:t>Share these action points with the person </a:t>
            </a:r>
            <a:r>
              <a:rPr lang="en-GB" altLang="ja-JP" dirty="0" smtClean="0">
                <a:sym typeface="Arial" charset="0"/>
              </a:rPr>
              <a:t>next to </a:t>
            </a:r>
            <a:r>
              <a:rPr lang="en-GB" altLang="ja-JP" dirty="0">
                <a:sym typeface="Arial" charset="0"/>
              </a:rPr>
              <a:t>you and give each other feedback</a:t>
            </a:r>
          </a:p>
        </p:txBody>
      </p:sp>
      <p:sp>
        <p:nvSpPr>
          <p:cNvPr id="8" name="Afrundet rektangulær billedforklaring 7">
            <a:extLst>
              <a:ext uri="{FF2B5EF4-FFF2-40B4-BE49-F238E27FC236}">
                <a16:creationId xmlns="" xmlns:a16="http://schemas.microsoft.com/office/drawing/2014/main" id="{8960A15A-86F8-7642-BCF1-51DDB1B44798}"/>
              </a:ext>
            </a:extLst>
          </p:cNvPr>
          <p:cNvSpPr/>
          <p:nvPr/>
        </p:nvSpPr>
        <p:spPr>
          <a:xfrm>
            <a:off x="1398705" y="3119876"/>
            <a:ext cx="3114572" cy="1577169"/>
          </a:xfrm>
          <a:prstGeom prst="wedgeRoundRectCallout">
            <a:avLst>
              <a:gd name="adj1" fmla="val 35197"/>
              <a:gd name="adj2" fmla="val -74514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“What are the first specific actions you can take when you come home?”</a:t>
            </a:r>
          </a:p>
        </p:txBody>
      </p:sp>
      <p:sp>
        <p:nvSpPr>
          <p:cNvPr id="9" name="Afrundet rektangulær billedforklaring 8">
            <a:extLst>
              <a:ext uri="{FF2B5EF4-FFF2-40B4-BE49-F238E27FC236}">
                <a16:creationId xmlns="" xmlns:a16="http://schemas.microsoft.com/office/drawing/2014/main" id="{7ED82F9B-0F36-324F-A16C-B983BC48B0D1}"/>
              </a:ext>
            </a:extLst>
          </p:cNvPr>
          <p:cNvSpPr/>
          <p:nvPr/>
        </p:nvSpPr>
        <p:spPr>
          <a:xfrm>
            <a:off x="5479632" y="3523377"/>
            <a:ext cx="3114572" cy="1173668"/>
          </a:xfrm>
          <a:prstGeom prst="wedgeRoundRectCallout">
            <a:avLst>
              <a:gd name="adj1" fmla="val 29541"/>
              <a:gd name="adj2" fmla="val 80408"/>
              <a:gd name="adj3" fmla="val 1666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3B4550"/>
                </a:solidFill>
              </a:rPr>
              <a:t>“Do you need help? And from whom?”</a:t>
            </a:r>
          </a:p>
        </p:txBody>
      </p:sp>
    </p:spTree>
    <p:extLst>
      <p:ext uri="{BB962C8B-B14F-4D97-AF65-F5344CB8AC3E}">
        <p14:creationId xmlns:p14="http://schemas.microsoft.com/office/powerpoint/2010/main" val="49116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THEORIES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124316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JTI/MBTI PROFILES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A0797ED5-795B-A247-ADA4-491A27A0F62E}"/>
              </a:ext>
            </a:extLst>
          </p:cNvPr>
          <p:cNvSpPr/>
          <p:nvPr/>
        </p:nvSpPr>
        <p:spPr>
          <a:xfrm>
            <a:off x="1828803" y="1549733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38428167-4BFE-1247-9814-5BBFC1842268}"/>
              </a:ext>
            </a:extLst>
          </p:cNvPr>
          <p:cNvSpPr/>
          <p:nvPr/>
        </p:nvSpPr>
        <p:spPr>
          <a:xfrm>
            <a:off x="1828803" y="4090914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B9C92325-4307-9F49-83B4-9D24073096E0}"/>
              </a:ext>
            </a:extLst>
          </p:cNvPr>
          <p:cNvSpPr/>
          <p:nvPr/>
        </p:nvSpPr>
        <p:spPr>
          <a:xfrm>
            <a:off x="6166882" y="1549733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D9F19140-4467-8240-BD84-48BE8A4BE8EC}"/>
              </a:ext>
            </a:extLst>
          </p:cNvPr>
          <p:cNvSpPr/>
          <p:nvPr/>
        </p:nvSpPr>
        <p:spPr>
          <a:xfrm>
            <a:off x="6166882" y="4090914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Ellipse 43">
            <a:extLst>
              <a:ext uri="{FF2B5EF4-FFF2-40B4-BE49-F238E27FC236}">
                <a16:creationId xmlns="" xmlns:a16="http://schemas.microsoft.com/office/drawing/2014/main" id="{522DD36C-316F-B74E-BE0B-CBFF891A9F6E}"/>
              </a:ext>
            </a:extLst>
          </p:cNvPr>
          <p:cNvSpPr/>
          <p:nvPr/>
        </p:nvSpPr>
        <p:spPr>
          <a:xfrm>
            <a:off x="7219512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INFJ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="" xmlns:a16="http://schemas.microsoft.com/office/drawing/2014/main" id="{4F155FAB-6BDC-7445-86A9-3E2E348B28C7}"/>
              </a:ext>
            </a:extLst>
          </p:cNvPr>
          <p:cNvSpPr/>
          <p:nvPr/>
        </p:nvSpPr>
        <p:spPr>
          <a:xfrm>
            <a:off x="7219512" y="3048262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INFP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="" xmlns:a16="http://schemas.microsoft.com/office/drawing/2014/main" id="{4499D355-98FF-D649-924E-1B5C3650BDCE}"/>
              </a:ext>
            </a:extLst>
          </p:cNvPr>
          <p:cNvSpPr/>
          <p:nvPr/>
        </p:nvSpPr>
        <p:spPr>
          <a:xfrm>
            <a:off x="9197179" y="3048262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INTP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="" xmlns:a16="http://schemas.microsoft.com/office/drawing/2014/main" id="{88D522C7-5AFC-7447-A4EF-44E8D68843C0}"/>
              </a:ext>
            </a:extLst>
          </p:cNvPr>
          <p:cNvSpPr/>
          <p:nvPr/>
        </p:nvSpPr>
        <p:spPr>
          <a:xfrm>
            <a:off x="4880360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ESFP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="" xmlns:a16="http://schemas.microsoft.com/office/drawing/2014/main" id="{A4E68003-A554-C44A-8669-06BFA31B3E33}"/>
              </a:ext>
            </a:extLst>
          </p:cNvPr>
          <p:cNvSpPr/>
          <p:nvPr/>
        </p:nvSpPr>
        <p:spPr>
          <a:xfrm>
            <a:off x="4880360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ESFJ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="" xmlns:a16="http://schemas.microsoft.com/office/drawing/2014/main" id="{DD7D8AAA-8CB7-BA4A-8E9D-D3AAE4D5A4E1}"/>
              </a:ext>
            </a:extLst>
          </p:cNvPr>
          <p:cNvSpPr/>
          <p:nvPr/>
        </p:nvSpPr>
        <p:spPr>
          <a:xfrm>
            <a:off x="7219512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ENFP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="" xmlns:a16="http://schemas.microsoft.com/office/drawing/2014/main" id="{D2071360-D990-8842-913C-22F6B6AD786C}"/>
              </a:ext>
            </a:extLst>
          </p:cNvPr>
          <p:cNvSpPr/>
          <p:nvPr/>
        </p:nvSpPr>
        <p:spPr>
          <a:xfrm>
            <a:off x="9197179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ENTP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="" xmlns:a16="http://schemas.microsoft.com/office/drawing/2014/main" id="{6C3C4850-963A-D548-8D37-38DD87A9E1E9}"/>
              </a:ext>
            </a:extLst>
          </p:cNvPr>
          <p:cNvSpPr/>
          <p:nvPr/>
        </p:nvSpPr>
        <p:spPr>
          <a:xfrm>
            <a:off x="7219512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ENFJ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="" xmlns:a16="http://schemas.microsoft.com/office/drawing/2014/main" id="{537CED3C-AC50-E54C-ADA8-61557216F29E}"/>
              </a:ext>
            </a:extLst>
          </p:cNvPr>
          <p:cNvSpPr/>
          <p:nvPr/>
        </p:nvSpPr>
        <p:spPr>
          <a:xfrm>
            <a:off x="9197179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ENTJ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="" xmlns:a16="http://schemas.microsoft.com/office/drawing/2014/main" id="{E727C994-58DC-4247-81B6-E7511FC3C6F3}"/>
              </a:ext>
            </a:extLst>
          </p:cNvPr>
          <p:cNvSpPr/>
          <p:nvPr/>
        </p:nvSpPr>
        <p:spPr>
          <a:xfrm>
            <a:off x="2902693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ISTJ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="" xmlns:a16="http://schemas.microsoft.com/office/drawing/2014/main" id="{95ABF165-7C1F-D34A-8493-470194BF04F8}"/>
              </a:ext>
            </a:extLst>
          </p:cNvPr>
          <p:cNvSpPr/>
          <p:nvPr/>
        </p:nvSpPr>
        <p:spPr>
          <a:xfrm>
            <a:off x="4880360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ISFJ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="" xmlns:a16="http://schemas.microsoft.com/office/drawing/2014/main" id="{1B7AB45C-6505-F84D-BEDE-731E953D2E6C}"/>
              </a:ext>
            </a:extLst>
          </p:cNvPr>
          <p:cNvSpPr/>
          <p:nvPr/>
        </p:nvSpPr>
        <p:spPr>
          <a:xfrm>
            <a:off x="2902693" y="3048262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ISTP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="" xmlns:a16="http://schemas.microsoft.com/office/drawing/2014/main" id="{A523E62C-D8C5-CF45-BBCD-AEBF200E7B3D}"/>
              </a:ext>
            </a:extLst>
          </p:cNvPr>
          <p:cNvSpPr/>
          <p:nvPr/>
        </p:nvSpPr>
        <p:spPr>
          <a:xfrm>
            <a:off x="4880360" y="3048262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ISFP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="" xmlns:a16="http://schemas.microsoft.com/office/drawing/2014/main" id="{70BC9C0A-57FA-BC47-9DBA-4B560D9966C6}"/>
              </a:ext>
            </a:extLst>
          </p:cNvPr>
          <p:cNvSpPr/>
          <p:nvPr/>
        </p:nvSpPr>
        <p:spPr>
          <a:xfrm>
            <a:off x="9197179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INTJ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="" xmlns:a16="http://schemas.microsoft.com/office/drawing/2014/main" id="{F46B5A0A-81DA-A84C-BD60-12F03D8EC14D}"/>
              </a:ext>
            </a:extLst>
          </p:cNvPr>
          <p:cNvSpPr/>
          <p:nvPr/>
        </p:nvSpPr>
        <p:spPr>
          <a:xfrm>
            <a:off x="2902693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ESTP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="" xmlns:a16="http://schemas.microsoft.com/office/drawing/2014/main" id="{5BB5DD63-8147-B44E-AD4F-0817E41F5CC6}"/>
              </a:ext>
            </a:extLst>
          </p:cNvPr>
          <p:cNvSpPr/>
          <p:nvPr/>
        </p:nvSpPr>
        <p:spPr>
          <a:xfrm>
            <a:off x="2902693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ESTJ</a:t>
            </a:r>
          </a:p>
        </p:txBody>
      </p:sp>
    </p:spTree>
    <p:extLst>
      <p:ext uri="{BB962C8B-B14F-4D97-AF65-F5344CB8AC3E}">
        <p14:creationId xmlns:p14="http://schemas.microsoft.com/office/powerpoint/2010/main" val="8683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JTI/MBTI PROFILES FOR EACH MEMBER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F86679E8-D0A5-9C4D-96EA-2D169ED02DE3}"/>
              </a:ext>
            </a:extLst>
          </p:cNvPr>
          <p:cNvSpPr/>
          <p:nvPr/>
        </p:nvSpPr>
        <p:spPr>
          <a:xfrm>
            <a:off x="1828803" y="1549733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B23B46CF-BE42-B24A-8C19-0E4932CE4685}"/>
              </a:ext>
            </a:extLst>
          </p:cNvPr>
          <p:cNvSpPr/>
          <p:nvPr/>
        </p:nvSpPr>
        <p:spPr>
          <a:xfrm>
            <a:off x="1828803" y="4090914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A97D8640-DC87-0546-87A9-32F06BE3AAE0}"/>
              </a:ext>
            </a:extLst>
          </p:cNvPr>
          <p:cNvSpPr/>
          <p:nvPr/>
        </p:nvSpPr>
        <p:spPr>
          <a:xfrm>
            <a:off x="6166882" y="1549733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14D94B11-0B99-B74B-BD11-CF62F00E0FBC}"/>
              </a:ext>
            </a:extLst>
          </p:cNvPr>
          <p:cNvSpPr/>
          <p:nvPr/>
        </p:nvSpPr>
        <p:spPr>
          <a:xfrm>
            <a:off x="6166882" y="4090914"/>
            <a:ext cx="4210494" cy="2424223"/>
          </a:xfrm>
          <a:prstGeom prst="rect">
            <a:avLst/>
          </a:prstGeom>
          <a:solidFill>
            <a:srgbClr val="65ADA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="" xmlns:a16="http://schemas.microsoft.com/office/drawing/2014/main" id="{02CE5E80-3830-924B-8411-F1A1AAFADDB6}"/>
              </a:ext>
            </a:extLst>
          </p:cNvPr>
          <p:cNvSpPr/>
          <p:nvPr/>
        </p:nvSpPr>
        <p:spPr>
          <a:xfrm>
            <a:off x="7219512" y="1899940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INFJ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4DA296E8-512A-2E4C-8DCE-3C903B99F90E}"/>
              </a:ext>
            </a:extLst>
          </p:cNvPr>
          <p:cNvSpPr/>
          <p:nvPr/>
        </p:nvSpPr>
        <p:spPr>
          <a:xfrm>
            <a:off x="7219512" y="3048262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INFP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="" xmlns:a16="http://schemas.microsoft.com/office/drawing/2014/main" id="{974A7FC8-B909-D642-B5FA-5C3AAD04A494}"/>
              </a:ext>
            </a:extLst>
          </p:cNvPr>
          <p:cNvSpPr/>
          <p:nvPr/>
        </p:nvSpPr>
        <p:spPr>
          <a:xfrm>
            <a:off x="9197179" y="3048262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INTP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="" xmlns:a16="http://schemas.microsoft.com/office/drawing/2014/main" id="{ACBD1E25-504D-5043-A733-8974949E745D}"/>
              </a:ext>
            </a:extLst>
          </p:cNvPr>
          <p:cNvSpPr/>
          <p:nvPr/>
        </p:nvSpPr>
        <p:spPr>
          <a:xfrm>
            <a:off x="4880360" y="4462388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ESFP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="" xmlns:a16="http://schemas.microsoft.com/office/drawing/2014/main" id="{E3A5A90C-B075-7B45-98F8-FDD1E0E8FB20}"/>
              </a:ext>
            </a:extLst>
          </p:cNvPr>
          <p:cNvSpPr/>
          <p:nvPr/>
        </p:nvSpPr>
        <p:spPr>
          <a:xfrm>
            <a:off x="4880360" y="5610710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ESFJ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="" xmlns:a16="http://schemas.microsoft.com/office/drawing/2014/main" id="{9DEE346E-B5F3-0847-BB09-EEED28345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2" y="1704759"/>
            <a:ext cx="818653" cy="935603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="" xmlns:a16="http://schemas.microsoft.com/office/drawing/2014/main" id="{8E83851D-0807-9643-A78F-2771194F7B4E}"/>
              </a:ext>
            </a:extLst>
          </p:cNvPr>
          <p:cNvSpPr txBox="1"/>
          <p:nvPr/>
        </p:nvSpPr>
        <p:spPr>
          <a:xfrm>
            <a:off x="2254109" y="2530275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 err="1"/>
              <a:t>Kapil</a:t>
            </a:r>
            <a:endParaRPr lang="da-DK" sz="1200" dirty="0"/>
          </a:p>
        </p:txBody>
      </p:sp>
      <p:pic>
        <p:nvPicPr>
          <p:cNvPr id="31" name="Billede 30">
            <a:extLst>
              <a:ext uri="{FF2B5EF4-FFF2-40B4-BE49-F238E27FC236}">
                <a16:creationId xmlns="" xmlns:a16="http://schemas.microsoft.com/office/drawing/2014/main" id="{593AF48F-8891-B642-B517-29B0A590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45" y="1704759"/>
            <a:ext cx="818652" cy="935603"/>
          </a:xfrm>
          <a:prstGeom prst="rect">
            <a:avLst/>
          </a:prstGeom>
        </p:spPr>
      </p:pic>
      <p:sp>
        <p:nvSpPr>
          <p:cNvPr id="32" name="Tekstfelt 31">
            <a:extLst>
              <a:ext uri="{FF2B5EF4-FFF2-40B4-BE49-F238E27FC236}">
                <a16:creationId xmlns="" xmlns:a16="http://schemas.microsoft.com/office/drawing/2014/main" id="{E0C63CF0-9530-3041-B7CA-DD8A52CD6BF6}"/>
              </a:ext>
            </a:extLst>
          </p:cNvPr>
          <p:cNvSpPr txBox="1"/>
          <p:nvPr/>
        </p:nvSpPr>
        <p:spPr>
          <a:xfrm>
            <a:off x="4221132" y="2530275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Clara</a:t>
            </a:r>
          </a:p>
        </p:txBody>
      </p:sp>
      <p:pic>
        <p:nvPicPr>
          <p:cNvPr id="37" name="Billede 36">
            <a:extLst>
              <a:ext uri="{FF2B5EF4-FFF2-40B4-BE49-F238E27FC236}">
                <a16:creationId xmlns="" xmlns:a16="http://schemas.microsoft.com/office/drawing/2014/main" id="{B80D47EE-2280-E740-B944-2CAD5CDCE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2" y="2831809"/>
            <a:ext cx="818652" cy="935603"/>
          </a:xfrm>
          <a:prstGeom prst="rect">
            <a:avLst/>
          </a:prstGeom>
        </p:spPr>
      </p:pic>
      <p:sp>
        <p:nvSpPr>
          <p:cNvPr id="38" name="Tekstfelt 37">
            <a:extLst>
              <a:ext uri="{FF2B5EF4-FFF2-40B4-BE49-F238E27FC236}">
                <a16:creationId xmlns="" xmlns:a16="http://schemas.microsoft.com/office/drawing/2014/main" id="{63EC57F3-9844-794E-ACEF-F648798D0349}"/>
              </a:ext>
            </a:extLst>
          </p:cNvPr>
          <p:cNvSpPr txBox="1"/>
          <p:nvPr/>
        </p:nvSpPr>
        <p:spPr>
          <a:xfrm>
            <a:off x="2254109" y="3657325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Carlos</a:t>
            </a:r>
          </a:p>
        </p:txBody>
      </p:sp>
      <p:pic>
        <p:nvPicPr>
          <p:cNvPr id="41" name="Billede 40">
            <a:extLst>
              <a:ext uri="{FF2B5EF4-FFF2-40B4-BE49-F238E27FC236}">
                <a16:creationId xmlns="" xmlns:a16="http://schemas.microsoft.com/office/drawing/2014/main" id="{5968D264-93EB-654D-A31F-E089132E8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39" y="4267206"/>
            <a:ext cx="818652" cy="935603"/>
          </a:xfrm>
          <a:prstGeom prst="rect">
            <a:avLst/>
          </a:prstGeom>
        </p:spPr>
      </p:pic>
      <p:sp>
        <p:nvSpPr>
          <p:cNvPr id="42" name="Tekstfelt 41">
            <a:extLst>
              <a:ext uri="{FF2B5EF4-FFF2-40B4-BE49-F238E27FC236}">
                <a16:creationId xmlns="" xmlns:a16="http://schemas.microsoft.com/office/drawing/2014/main" id="{3E7CDE36-0F05-324B-BF3D-76F0D67FD7A0}"/>
              </a:ext>
            </a:extLst>
          </p:cNvPr>
          <p:cNvSpPr txBox="1"/>
          <p:nvPr/>
        </p:nvSpPr>
        <p:spPr>
          <a:xfrm>
            <a:off x="6602826" y="5092722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Helmut</a:t>
            </a:r>
          </a:p>
        </p:txBody>
      </p:sp>
      <p:pic>
        <p:nvPicPr>
          <p:cNvPr id="43" name="Billede 42">
            <a:extLst>
              <a:ext uri="{FF2B5EF4-FFF2-40B4-BE49-F238E27FC236}">
                <a16:creationId xmlns="" xmlns:a16="http://schemas.microsoft.com/office/drawing/2014/main" id="{91527F37-58C7-624B-9006-ED86D04A1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62" y="4267206"/>
            <a:ext cx="818652" cy="935603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="" xmlns:a16="http://schemas.microsoft.com/office/drawing/2014/main" id="{60C1A2C9-5379-7F4B-8B08-FCAD84FEB180}"/>
              </a:ext>
            </a:extLst>
          </p:cNvPr>
          <p:cNvSpPr txBox="1"/>
          <p:nvPr/>
        </p:nvSpPr>
        <p:spPr>
          <a:xfrm>
            <a:off x="8569849" y="5092722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Jaques</a:t>
            </a:r>
          </a:p>
        </p:txBody>
      </p:sp>
      <p:pic>
        <p:nvPicPr>
          <p:cNvPr id="45" name="Billede 44">
            <a:extLst>
              <a:ext uri="{FF2B5EF4-FFF2-40B4-BE49-F238E27FC236}">
                <a16:creationId xmlns="" xmlns:a16="http://schemas.microsoft.com/office/drawing/2014/main" id="{6B4CD36F-23D6-E348-AEE5-70A3FA753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39" y="5394256"/>
            <a:ext cx="818652" cy="935603"/>
          </a:xfrm>
          <a:prstGeom prst="rect">
            <a:avLst/>
          </a:prstGeom>
        </p:spPr>
      </p:pic>
      <p:sp>
        <p:nvSpPr>
          <p:cNvPr id="46" name="Tekstfelt 45">
            <a:extLst>
              <a:ext uri="{FF2B5EF4-FFF2-40B4-BE49-F238E27FC236}">
                <a16:creationId xmlns="" xmlns:a16="http://schemas.microsoft.com/office/drawing/2014/main" id="{5B1FB36C-9298-7048-A024-C48936EB1982}"/>
              </a:ext>
            </a:extLst>
          </p:cNvPr>
          <p:cNvSpPr txBox="1"/>
          <p:nvPr/>
        </p:nvSpPr>
        <p:spPr>
          <a:xfrm>
            <a:off x="6602826" y="6219772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Tonia</a:t>
            </a:r>
          </a:p>
        </p:txBody>
      </p:sp>
      <p:pic>
        <p:nvPicPr>
          <p:cNvPr id="47" name="Billede 46">
            <a:extLst>
              <a:ext uri="{FF2B5EF4-FFF2-40B4-BE49-F238E27FC236}">
                <a16:creationId xmlns="" xmlns:a16="http://schemas.microsoft.com/office/drawing/2014/main" id="{71A23BFF-BBD4-9943-A995-5A4FA261C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62" y="5394256"/>
            <a:ext cx="818652" cy="935603"/>
          </a:xfrm>
          <a:prstGeom prst="rect">
            <a:avLst/>
          </a:prstGeom>
        </p:spPr>
      </p:pic>
      <p:sp>
        <p:nvSpPr>
          <p:cNvPr id="48" name="Tekstfelt 47">
            <a:extLst>
              <a:ext uri="{FF2B5EF4-FFF2-40B4-BE49-F238E27FC236}">
                <a16:creationId xmlns="" xmlns:a16="http://schemas.microsoft.com/office/drawing/2014/main" id="{893E2AB3-8EC0-254C-BC38-6A37E1FBA7B9}"/>
              </a:ext>
            </a:extLst>
          </p:cNvPr>
          <p:cNvSpPr txBox="1"/>
          <p:nvPr/>
        </p:nvSpPr>
        <p:spPr>
          <a:xfrm>
            <a:off x="8569849" y="6219772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Dieter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="" xmlns:a16="http://schemas.microsoft.com/office/drawing/2014/main" id="{E490D3E1-42DC-DC44-95D4-1B33237C2C0B}"/>
              </a:ext>
            </a:extLst>
          </p:cNvPr>
          <p:cNvSpPr/>
          <p:nvPr/>
        </p:nvSpPr>
        <p:spPr>
          <a:xfrm>
            <a:off x="7219512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ENFP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="" xmlns:a16="http://schemas.microsoft.com/office/drawing/2014/main" id="{C4662EC6-DE9B-A942-B1E1-E9155C5E54A7}"/>
              </a:ext>
            </a:extLst>
          </p:cNvPr>
          <p:cNvSpPr/>
          <p:nvPr/>
        </p:nvSpPr>
        <p:spPr>
          <a:xfrm>
            <a:off x="9197179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ENTP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="" xmlns:a16="http://schemas.microsoft.com/office/drawing/2014/main" id="{22140E51-3E79-044E-B848-F07CA4F9EABD}"/>
              </a:ext>
            </a:extLst>
          </p:cNvPr>
          <p:cNvSpPr/>
          <p:nvPr/>
        </p:nvSpPr>
        <p:spPr>
          <a:xfrm>
            <a:off x="7219512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ENFJ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="" xmlns:a16="http://schemas.microsoft.com/office/drawing/2014/main" id="{78F57FCA-6173-F548-8920-52121AF21624}"/>
              </a:ext>
            </a:extLst>
          </p:cNvPr>
          <p:cNvSpPr/>
          <p:nvPr/>
        </p:nvSpPr>
        <p:spPr>
          <a:xfrm>
            <a:off x="9197179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ENTJ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D3E67079-7C1C-BA4E-B4DB-A1B0C1E79A56}"/>
              </a:ext>
            </a:extLst>
          </p:cNvPr>
          <p:cNvSpPr/>
          <p:nvPr/>
        </p:nvSpPr>
        <p:spPr>
          <a:xfrm>
            <a:off x="2902693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ISTJ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A401A80E-12C3-D041-A219-42CBA0DBD699}"/>
              </a:ext>
            </a:extLst>
          </p:cNvPr>
          <p:cNvSpPr/>
          <p:nvPr/>
        </p:nvSpPr>
        <p:spPr>
          <a:xfrm>
            <a:off x="4880360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ISFJ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D2D0FE42-E3E3-F549-B032-1E0AA4C30E91}"/>
              </a:ext>
            </a:extLst>
          </p:cNvPr>
          <p:cNvSpPr/>
          <p:nvPr/>
        </p:nvSpPr>
        <p:spPr>
          <a:xfrm>
            <a:off x="2902693" y="3048262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ISTP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="" xmlns:a16="http://schemas.microsoft.com/office/drawing/2014/main" id="{78126EE9-67D5-D941-8FAA-D660006607E5}"/>
              </a:ext>
            </a:extLst>
          </p:cNvPr>
          <p:cNvSpPr/>
          <p:nvPr/>
        </p:nvSpPr>
        <p:spPr>
          <a:xfrm>
            <a:off x="4880360" y="3048262"/>
            <a:ext cx="513645" cy="513645"/>
          </a:xfrm>
          <a:prstGeom prst="ellipse">
            <a:avLst/>
          </a:prstGeom>
          <a:solidFill>
            <a:srgbClr val="2C595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>
            <a:normAutofit fontScale="62500" lnSpcReduction="20000"/>
          </a:bodyPr>
          <a:lstStyle/>
          <a:p>
            <a:pPr algn="ctr"/>
            <a:r>
              <a:rPr lang="da-DK" dirty="0"/>
              <a:t>ISFP</a:t>
            </a:r>
          </a:p>
        </p:txBody>
      </p:sp>
      <p:pic>
        <p:nvPicPr>
          <p:cNvPr id="49" name="Billede 48">
            <a:extLst>
              <a:ext uri="{FF2B5EF4-FFF2-40B4-BE49-F238E27FC236}">
                <a16:creationId xmlns="" xmlns:a16="http://schemas.microsoft.com/office/drawing/2014/main" id="{BEED30F1-D0C1-D245-AF72-8070B1B8D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62" y="1694127"/>
            <a:ext cx="818652" cy="935603"/>
          </a:xfrm>
          <a:prstGeom prst="rect">
            <a:avLst/>
          </a:prstGeom>
        </p:spPr>
      </p:pic>
      <p:sp>
        <p:nvSpPr>
          <p:cNvPr id="50" name="Tekstfelt 49">
            <a:extLst>
              <a:ext uri="{FF2B5EF4-FFF2-40B4-BE49-F238E27FC236}">
                <a16:creationId xmlns="" xmlns:a16="http://schemas.microsoft.com/office/drawing/2014/main" id="{D7C64E23-FD60-CE42-8E9A-E91534F5C2D6}"/>
              </a:ext>
            </a:extLst>
          </p:cNvPr>
          <p:cNvSpPr txBox="1"/>
          <p:nvPr/>
        </p:nvSpPr>
        <p:spPr>
          <a:xfrm>
            <a:off x="8569849" y="2519643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Sadia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37E48417-B89F-3D41-8FE8-BB7085EE6D2A}"/>
              </a:ext>
            </a:extLst>
          </p:cNvPr>
          <p:cNvSpPr/>
          <p:nvPr/>
        </p:nvSpPr>
        <p:spPr>
          <a:xfrm>
            <a:off x="9197179" y="189994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INTJ</a:t>
            </a:r>
          </a:p>
        </p:txBody>
      </p:sp>
      <p:pic>
        <p:nvPicPr>
          <p:cNvPr id="51" name="Billede 50">
            <a:extLst>
              <a:ext uri="{FF2B5EF4-FFF2-40B4-BE49-F238E27FC236}">
                <a16:creationId xmlns="" xmlns:a16="http://schemas.microsoft.com/office/drawing/2014/main" id="{2858BBA0-FDDC-A14B-8DE0-2EFF7472B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2" y="4256573"/>
            <a:ext cx="818652" cy="935603"/>
          </a:xfrm>
          <a:prstGeom prst="rect">
            <a:avLst/>
          </a:prstGeom>
        </p:spPr>
      </p:pic>
      <p:sp>
        <p:nvSpPr>
          <p:cNvPr id="52" name="Tekstfelt 51">
            <a:extLst>
              <a:ext uri="{FF2B5EF4-FFF2-40B4-BE49-F238E27FC236}">
                <a16:creationId xmlns="" xmlns:a16="http://schemas.microsoft.com/office/drawing/2014/main" id="{92C503F3-A62E-854B-82F0-6DB9FD88B07E}"/>
              </a:ext>
            </a:extLst>
          </p:cNvPr>
          <p:cNvSpPr txBox="1"/>
          <p:nvPr/>
        </p:nvSpPr>
        <p:spPr>
          <a:xfrm>
            <a:off x="2254109" y="5082089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John</a:t>
            </a:r>
          </a:p>
        </p:txBody>
      </p:sp>
      <p:pic>
        <p:nvPicPr>
          <p:cNvPr id="53" name="Billede 52">
            <a:extLst>
              <a:ext uri="{FF2B5EF4-FFF2-40B4-BE49-F238E27FC236}">
                <a16:creationId xmlns="" xmlns:a16="http://schemas.microsoft.com/office/drawing/2014/main" id="{64EEC015-810E-5149-ABC2-DC6B0649F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2" y="5383623"/>
            <a:ext cx="818652" cy="935603"/>
          </a:xfrm>
          <a:prstGeom prst="rect">
            <a:avLst/>
          </a:prstGeom>
        </p:spPr>
      </p:pic>
      <p:sp>
        <p:nvSpPr>
          <p:cNvPr id="54" name="Tekstfelt 53">
            <a:extLst>
              <a:ext uri="{FF2B5EF4-FFF2-40B4-BE49-F238E27FC236}">
                <a16:creationId xmlns="" xmlns:a16="http://schemas.microsoft.com/office/drawing/2014/main" id="{A46E1F3F-2D14-C24F-95FE-77118018682A}"/>
              </a:ext>
            </a:extLst>
          </p:cNvPr>
          <p:cNvSpPr txBox="1"/>
          <p:nvPr/>
        </p:nvSpPr>
        <p:spPr>
          <a:xfrm>
            <a:off x="2254109" y="6209139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Gina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="" xmlns:a16="http://schemas.microsoft.com/office/drawing/2014/main" id="{A8F65019-DBA9-E84F-8FBD-DA89917CA572}"/>
              </a:ext>
            </a:extLst>
          </p:cNvPr>
          <p:cNvSpPr/>
          <p:nvPr/>
        </p:nvSpPr>
        <p:spPr>
          <a:xfrm>
            <a:off x="2902693" y="4462388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55000" lnSpcReduction="20000"/>
          </a:bodyPr>
          <a:lstStyle/>
          <a:p>
            <a:pPr algn="ctr"/>
            <a:r>
              <a:rPr lang="da-DK" dirty="0"/>
              <a:t>ESTP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="" xmlns:a16="http://schemas.microsoft.com/office/drawing/2014/main" id="{036A293F-F399-9F48-8E73-113BAFB1F713}"/>
              </a:ext>
            </a:extLst>
          </p:cNvPr>
          <p:cNvSpPr/>
          <p:nvPr/>
        </p:nvSpPr>
        <p:spPr>
          <a:xfrm>
            <a:off x="2902693" y="5610710"/>
            <a:ext cx="513645" cy="513645"/>
          </a:xfrm>
          <a:prstGeom prst="ellipse">
            <a:avLst/>
          </a:prstGeom>
          <a:solidFill>
            <a:srgbClr val="2C5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>
            <a:normAutofit fontScale="62500" lnSpcReduction="20000"/>
          </a:bodyPr>
          <a:lstStyle/>
          <a:p>
            <a:pPr algn="ctr"/>
            <a:r>
              <a:rPr lang="da-DK" dirty="0"/>
              <a:t>ESTJ</a:t>
            </a:r>
          </a:p>
        </p:txBody>
      </p:sp>
    </p:spTree>
    <p:extLst>
      <p:ext uri="{BB962C8B-B14F-4D97-AF65-F5344CB8AC3E}">
        <p14:creationId xmlns:p14="http://schemas.microsoft.com/office/powerpoint/2010/main" val="79091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DISC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A9207C6-E5A4-AC43-8CC0-FF841425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14" y="1103514"/>
            <a:ext cx="8597629" cy="60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3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DISC WORKPLACE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41933D03-1EA8-4240-8AA3-0241732C8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14" y="1103514"/>
            <a:ext cx="8597629" cy="607552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2E5367B-A85D-C647-9395-1823EF3BE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82" y="5159122"/>
            <a:ext cx="818653" cy="93560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="" xmlns:a16="http://schemas.microsoft.com/office/drawing/2014/main" id="{93917CC2-93E4-3544-9734-5A9E764E9D85}"/>
              </a:ext>
            </a:extLst>
          </p:cNvPr>
          <p:cNvSpPr txBox="1"/>
          <p:nvPr/>
        </p:nvSpPr>
        <p:spPr>
          <a:xfrm>
            <a:off x="1488069" y="5984638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 err="1"/>
              <a:t>Kapil</a:t>
            </a:r>
            <a:endParaRPr lang="da-DK" sz="1200" dirty="0"/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D55CDA65-D1D8-4346-85D3-1AE4E97E1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242" y="5327999"/>
            <a:ext cx="818652" cy="935603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="" xmlns:a16="http://schemas.microsoft.com/office/drawing/2014/main" id="{94996CA2-6D32-CB42-BEA2-DCC45BD21DE3}"/>
              </a:ext>
            </a:extLst>
          </p:cNvPr>
          <p:cNvSpPr txBox="1"/>
          <p:nvPr/>
        </p:nvSpPr>
        <p:spPr>
          <a:xfrm>
            <a:off x="9851729" y="6153515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Clara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2DDE3DAD-94F1-9D47-94F7-80E459E55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242" y="4209907"/>
            <a:ext cx="818652" cy="93560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="" xmlns:a16="http://schemas.microsoft.com/office/drawing/2014/main" id="{BB5F8B66-F481-2B43-97E9-C7E2BFFCA89D}"/>
              </a:ext>
            </a:extLst>
          </p:cNvPr>
          <p:cNvSpPr txBox="1"/>
          <p:nvPr/>
        </p:nvSpPr>
        <p:spPr>
          <a:xfrm>
            <a:off x="9851729" y="5035423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Carlos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C42C1F38-CC5F-8D44-8EEF-9685BA98D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242" y="2987444"/>
            <a:ext cx="818652" cy="93560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="" xmlns:a16="http://schemas.microsoft.com/office/drawing/2014/main" id="{C6DC5D46-1E08-BA46-B923-F73161648DEB}"/>
              </a:ext>
            </a:extLst>
          </p:cNvPr>
          <p:cNvSpPr txBox="1"/>
          <p:nvPr/>
        </p:nvSpPr>
        <p:spPr>
          <a:xfrm>
            <a:off x="9851729" y="3812960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Helmut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15E082C5-2118-D74C-9A65-FAA3AA2B3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242" y="1694127"/>
            <a:ext cx="818652" cy="935603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="" xmlns:a16="http://schemas.microsoft.com/office/drawing/2014/main" id="{F3B7C71A-47F3-5944-A05E-D56D0A438DE4}"/>
              </a:ext>
            </a:extLst>
          </p:cNvPr>
          <p:cNvSpPr txBox="1"/>
          <p:nvPr/>
        </p:nvSpPr>
        <p:spPr>
          <a:xfrm>
            <a:off x="9851729" y="2519643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Jaques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B747998E-EA83-334E-8D68-531D966E8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4" y="1704759"/>
            <a:ext cx="818652" cy="935603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="" xmlns:a16="http://schemas.microsoft.com/office/drawing/2014/main" id="{ACB049EA-CB53-3945-BD7E-E6CCE6659849}"/>
              </a:ext>
            </a:extLst>
          </p:cNvPr>
          <p:cNvSpPr txBox="1"/>
          <p:nvPr/>
        </p:nvSpPr>
        <p:spPr>
          <a:xfrm>
            <a:off x="1464181" y="2530275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Tonia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E189A049-98AC-3342-A856-5AE156237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94" y="2998076"/>
            <a:ext cx="818652" cy="935603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="" xmlns:a16="http://schemas.microsoft.com/office/drawing/2014/main" id="{442042C5-85CD-D341-9CAB-7886610050F2}"/>
              </a:ext>
            </a:extLst>
          </p:cNvPr>
          <p:cNvSpPr txBox="1"/>
          <p:nvPr/>
        </p:nvSpPr>
        <p:spPr>
          <a:xfrm>
            <a:off x="1495281" y="3823592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Dieter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="" xmlns:a16="http://schemas.microsoft.com/office/drawing/2014/main" id="{87580D51-A73E-7D4E-B2A0-0BB859354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2" y="3466057"/>
            <a:ext cx="818652" cy="935603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="" xmlns:a16="http://schemas.microsoft.com/office/drawing/2014/main" id="{B2EDE2DF-E618-A942-97B9-480F7CE95BB2}"/>
              </a:ext>
            </a:extLst>
          </p:cNvPr>
          <p:cNvSpPr txBox="1"/>
          <p:nvPr/>
        </p:nvSpPr>
        <p:spPr>
          <a:xfrm>
            <a:off x="2824779" y="4291573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Sadia</a:t>
            </a:r>
          </a:p>
        </p:txBody>
      </p:sp>
      <p:pic>
        <p:nvPicPr>
          <p:cNvPr id="21" name="Billede 20">
            <a:extLst>
              <a:ext uri="{FF2B5EF4-FFF2-40B4-BE49-F238E27FC236}">
                <a16:creationId xmlns="" xmlns:a16="http://schemas.microsoft.com/office/drawing/2014/main" id="{D93F4DF6-7997-3347-BF25-71ADCCD966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2" y="2108797"/>
            <a:ext cx="818652" cy="935603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="" xmlns:a16="http://schemas.microsoft.com/office/drawing/2014/main" id="{6ECE7482-96D1-4B44-BC82-E61644F3FF18}"/>
              </a:ext>
            </a:extLst>
          </p:cNvPr>
          <p:cNvSpPr txBox="1"/>
          <p:nvPr/>
        </p:nvSpPr>
        <p:spPr>
          <a:xfrm>
            <a:off x="2824779" y="2934313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John</a:t>
            </a:r>
          </a:p>
        </p:txBody>
      </p:sp>
      <p:cxnSp>
        <p:nvCxnSpPr>
          <p:cNvPr id="34" name="Lige forbindelse 33">
            <a:extLst>
              <a:ext uri="{FF2B5EF4-FFF2-40B4-BE49-F238E27FC236}">
                <a16:creationId xmlns="" xmlns:a16="http://schemas.microsoft.com/office/drawing/2014/main" id="{C025DE38-9824-F740-B052-BF1B1BB0CAC3}"/>
              </a:ext>
            </a:extLst>
          </p:cNvPr>
          <p:cNvCxnSpPr>
            <a:cxnSpLocks/>
          </p:cNvCxnSpPr>
          <p:nvPr/>
        </p:nvCxnSpPr>
        <p:spPr>
          <a:xfrm flipH="1">
            <a:off x="6964327" y="2424200"/>
            <a:ext cx="2992090" cy="0"/>
          </a:xfrm>
          <a:prstGeom prst="line">
            <a:avLst/>
          </a:prstGeom>
          <a:ln cap="flat">
            <a:solidFill>
              <a:srgbClr val="003F45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="" xmlns:a16="http://schemas.microsoft.com/office/drawing/2014/main" id="{91D20D6C-B231-9443-BA2F-7BF633B310B8}"/>
              </a:ext>
            </a:extLst>
          </p:cNvPr>
          <p:cNvCxnSpPr>
            <a:cxnSpLocks/>
          </p:cNvCxnSpPr>
          <p:nvPr/>
        </p:nvCxnSpPr>
        <p:spPr>
          <a:xfrm flipH="1">
            <a:off x="7091918" y="3306727"/>
            <a:ext cx="2862156" cy="0"/>
          </a:xfrm>
          <a:prstGeom prst="line">
            <a:avLst/>
          </a:prstGeom>
          <a:ln cap="flat">
            <a:solidFill>
              <a:srgbClr val="003F45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="" xmlns:a16="http://schemas.microsoft.com/office/drawing/2014/main" id="{5CF86C1C-10F3-C344-A5F7-23D48CF1F3CD}"/>
              </a:ext>
            </a:extLst>
          </p:cNvPr>
          <p:cNvCxnSpPr>
            <a:cxnSpLocks/>
          </p:cNvCxnSpPr>
          <p:nvPr/>
        </p:nvCxnSpPr>
        <p:spPr>
          <a:xfrm flipH="1">
            <a:off x="7378995" y="4912218"/>
            <a:ext cx="2577422" cy="0"/>
          </a:xfrm>
          <a:prstGeom prst="line">
            <a:avLst/>
          </a:prstGeom>
          <a:ln cap="flat">
            <a:solidFill>
              <a:srgbClr val="003F45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forbindelse 42">
            <a:extLst>
              <a:ext uri="{FF2B5EF4-FFF2-40B4-BE49-F238E27FC236}">
                <a16:creationId xmlns="" xmlns:a16="http://schemas.microsoft.com/office/drawing/2014/main" id="{E1F71F1A-374D-A548-BDA9-B22B9CA69BE6}"/>
              </a:ext>
            </a:extLst>
          </p:cNvPr>
          <p:cNvCxnSpPr>
            <a:cxnSpLocks/>
          </p:cNvCxnSpPr>
          <p:nvPr/>
        </p:nvCxnSpPr>
        <p:spPr>
          <a:xfrm flipH="1">
            <a:off x="6698513" y="5826619"/>
            <a:ext cx="3223663" cy="0"/>
          </a:xfrm>
          <a:prstGeom prst="line">
            <a:avLst/>
          </a:prstGeom>
          <a:ln cap="flat">
            <a:solidFill>
              <a:srgbClr val="003F45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Billede 45">
            <a:extLst>
              <a:ext uri="{FF2B5EF4-FFF2-40B4-BE49-F238E27FC236}">
                <a16:creationId xmlns="" xmlns:a16="http://schemas.microsoft.com/office/drawing/2014/main" id="{8B0E4E12-37CC-0342-BAA4-B6954A3DDC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33" y="4710013"/>
            <a:ext cx="818652" cy="935603"/>
          </a:xfrm>
          <a:prstGeom prst="rect">
            <a:avLst/>
          </a:prstGeom>
        </p:spPr>
      </p:pic>
      <p:sp>
        <p:nvSpPr>
          <p:cNvPr id="47" name="Tekstfelt 46">
            <a:extLst>
              <a:ext uri="{FF2B5EF4-FFF2-40B4-BE49-F238E27FC236}">
                <a16:creationId xmlns="" xmlns:a16="http://schemas.microsoft.com/office/drawing/2014/main" id="{6CA14B15-C527-B74B-AE61-6C2B5C748ECC}"/>
              </a:ext>
            </a:extLst>
          </p:cNvPr>
          <p:cNvSpPr txBox="1"/>
          <p:nvPr/>
        </p:nvSpPr>
        <p:spPr>
          <a:xfrm>
            <a:off x="2825720" y="5535529"/>
            <a:ext cx="71238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da-DK" sz="1200" dirty="0"/>
              <a:t>Gina</a:t>
            </a:r>
          </a:p>
        </p:txBody>
      </p:sp>
      <p:cxnSp>
        <p:nvCxnSpPr>
          <p:cNvPr id="48" name="Lige forbindelse 47">
            <a:extLst>
              <a:ext uri="{FF2B5EF4-FFF2-40B4-BE49-F238E27FC236}">
                <a16:creationId xmlns="" xmlns:a16="http://schemas.microsoft.com/office/drawing/2014/main" id="{F15C907B-BF8E-154D-9C76-0F0FA5FFC386}"/>
              </a:ext>
            </a:extLst>
          </p:cNvPr>
          <p:cNvCxnSpPr>
            <a:cxnSpLocks/>
          </p:cNvCxnSpPr>
          <p:nvPr/>
        </p:nvCxnSpPr>
        <p:spPr>
          <a:xfrm flipH="1">
            <a:off x="3455583" y="4890947"/>
            <a:ext cx="850603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="" xmlns:a16="http://schemas.microsoft.com/office/drawing/2014/main" id="{02862F3D-1661-8B42-9304-F3C3CB17C50C}"/>
              </a:ext>
            </a:extLst>
          </p:cNvPr>
          <p:cNvCxnSpPr>
            <a:cxnSpLocks/>
          </p:cNvCxnSpPr>
          <p:nvPr/>
        </p:nvCxnSpPr>
        <p:spPr>
          <a:xfrm flipH="1">
            <a:off x="2062719" y="5837248"/>
            <a:ext cx="2686889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="" xmlns:a16="http://schemas.microsoft.com/office/drawing/2014/main" id="{28656B66-CA4D-274F-8094-A354DF962B91}"/>
              </a:ext>
            </a:extLst>
          </p:cNvPr>
          <p:cNvCxnSpPr>
            <a:cxnSpLocks/>
          </p:cNvCxnSpPr>
          <p:nvPr/>
        </p:nvCxnSpPr>
        <p:spPr>
          <a:xfrm flipH="1">
            <a:off x="2062719" y="2030793"/>
            <a:ext cx="3593802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forbindelse 56">
            <a:extLst>
              <a:ext uri="{FF2B5EF4-FFF2-40B4-BE49-F238E27FC236}">
                <a16:creationId xmlns="" xmlns:a16="http://schemas.microsoft.com/office/drawing/2014/main" id="{7A5B3997-ABE0-EF4D-BE8C-2CB32DE1E34D}"/>
              </a:ext>
            </a:extLst>
          </p:cNvPr>
          <p:cNvCxnSpPr>
            <a:cxnSpLocks/>
          </p:cNvCxnSpPr>
          <p:nvPr/>
        </p:nvCxnSpPr>
        <p:spPr>
          <a:xfrm flipH="1">
            <a:off x="3455583" y="2434826"/>
            <a:ext cx="2232837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Lige forbindelse 58">
            <a:extLst>
              <a:ext uri="{FF2B5EF4-FFF2-40B4-BE49-F238E27FC236}">
                <a16:creationId xmlns="" xmlns:a16="http://schemas.microsoft.com/office/drawing/2014/main" id="{8C7DEFA1-A393-854F-A706-8002EAC9028C}"/>
              </a:ext>
            </a:extLst>
          </p:cNvPr>
          <p:cNvCxnSpPr>
            <a:cxnSpLocks/>
          </p:cNvCxnSpPr>
          <p:nvPr/>
        </p:nvCxnSpPr>
        <p:spPr>
          <a:xfrm flipH="1">
            <a:off x="2062719" y="3221640"/>
            <a:ext cx="3253563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60">
            <a:extLst>
              <a:ext uri="{FF2B5EF4-FFF2-40B4-BE49-F238E27FC236}">
                <a16:creationId xmlns="" xmlns:a16="http://schemas.microsoft.com/office/drawing/2014/main" id="{C80388AA-777A-C14B-BD7F-2284781F2ACA}"/>
              </a:ext>
            </a:extLst>
          </p:cNvPr>
          <p:cNvCxnSpPr>
            <a:cxnSpLocks/>
          </p:cNvCxnSpPr>
          <p:nvPr/>
        </p:nvCxnSpPr>
        <p:spPr>
          <a:xfrm flipH="1">
            <a:off x="3455583" y="3880861"/>
            <a:ext cx="1275905" cy="0"/>
          </a:xfrm>
          <a:prstGeom prst="line">
            <a:avLst/>
          </a:prstGeom>
          <a:ln cap="flat">
            <a:solidFill>
              <a:srgbClr val="003F4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93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86678-FBF2-1C4C-894D-180461FE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THE GAME</a:t>
            </a:r>
          </a:p>
        </p:txBody>
      </p:sp>
    </p:spTree>
    <p:extLst>
      <p:ext uri="{BB962C8B-B14F-4D97-AF65-F5344CB8AC3E}">
        <p14:creationId xmlns:p14="http://schemas.microsoft.com/office/powerpoint/2010/main" val="226631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SIX LEADERSHIP STYLES</a:t>
            </a:r>
          </a:p>
        </p:txBody>
      </p:sp>
      <p:graphicFrame>
        <p:nvGraphicFramePr>
          <p:cNvPr id="4" name="Pladsholder til indhold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787382"/>
              </p:ext>
            </p:extLst>
          </p:nvPr>
        </p:nvGraphicFramePr>
        <p:xfrm>
          <a:off x="643180" y="1993808"/>
          <a:ext cx="10895311" cy="37296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64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564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3059"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Commanding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Visionary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Relational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Democratic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Pace setting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Coaching</a:t>
                      </a:r>
                      <a:endParaRPr lang="en-GB" sz="1200" b="1" i="0" noProof="0" dirty="0">
                        <a:solidFill>
                          <a:schemeClr val="bg1"/>
                        </a:solidFill>
                        <a:latin typeface="+mn-lt"/>
                        <a:ea typeface="Flama Semibold" charset="0"/>
                        <a:cs typeface="Flama Semibold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423">
                <a:tc>
                  <a:txBody>
                    <a:bodyPr/>
                    <a:lstStyle/>
                    <a:p>
                      <a:pPr marL="0" marR="0" indent="0" algn="l" defTabSz="4952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noProof="0" dirty="0"/>
                        <a:t>Also known as</a:t>
                      </a:r>
                      <a:endParaRPr lang="en-GB" sz="105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Coercive</a:t>
                      </a:r>
                      <a:r>
                        <a:rPr lang="da-DK" sz="1050" kern="1200" dirty="0"/>
                        <a:t>, Directive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Authoritative</a:t>
                      </a:r>
                      <a:r>
                        <a:rPr lang="da-DK" sz="1050" kern="1200" dirty="0"/>
                        <a:t>, </a:t>
                      </a:r>
                      <a:r>
                        <a:rPr lang="da-DK" sz="1050" kern="1200" dirty="0" err="1"/>
                        <a:t>Inspirational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Affiliative, Bonding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Participative</a:t>
                      </a:r>
                      <a:r>
                        <a:rPr lang="da-DK" sz="1050" kern="1200" dirty="0"/>
                        <a:t>, </a:t>
                      </a:r>
                      <a:r>
                        <a:rPr lang="da-DK" sz="1050" kern="1200" dirty="0" err="1"/>
                        <a:t>Consensual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Forerunner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Supportive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extLst>
                  <a:ext uri="{0D108BD9-81ED-4DB2-BD59-A6C34878D82A}">
                    <a16:rowId xmlns="" xmlns:a16="http://schemas.microsoft.com/office/drawing/2014/main" val="2537204590"/>
                  </a:ext>
                </a:extLst>
              </a:tr>
              <a:tr h="616325">
                <a:tc>
                  <a:txBody>
                    <a:bodyPr/>
                    <a:lstStyle/>
                    <a:p>
                      <a:pPr marL="0" marR="0" indent="0" algn="l" defTabSz="4952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noProof="0" dirty="0"/>
                        <a:t>The leader’s modus </a:t>
                      </a:r>
                    </a:p>
                    <a:p>
                      <a:pPr marL="0" marR="0" indent="0" algn="l" defTabSz="4952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noProof="0" dirty="0"/>
                        <a:t>operandi</a:t>
                      </a:r>
                      <a:endParaRPr lang="en-GB" sz="105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Demands</a:t>
                      </a:r>
                      <a:r>
                        <a:rPr lang="da-DK" sz="1050" kern="1200" dirty="0"/>
                        <a:t> </a:t>
                      </a:r>
                      <a:r>
                        <a:rPr lang="da-DK" sz="1050" kern="1200" dirty="0" err="1"/>
                        <a:t>immediate</a:t>
                      </a:r>
                      <a:r>
                        <a:rPr lang="da-DK" sz="1050" kern="1200" dirty="0"/>
                        <a:t> action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/>
                        <a:t>Mobilises </a:t>
                      </a:r>
                      <a:r>
                        <a:rPr lang="da-DK" sz="1050" kern="1200" dirty="0" err="1"/>
                        <a:t>people</a:t>
                      </a:r>
                      <a:r>
                        <a:rPr lang="da-DK" sz="1050" kern="1200" dirty="0"/>
                        <a:t> </a:t>
                      </a:r>
                      <a:r>
                        <a:rPr lang="da-DK" sz="1050" kern="1200" dirty="0" err="1" smtClean="0"/>
                        <a:t>towards</a:t>
                      </a:r>
                      <a:r>
                        <a:rPr lang="da-DK" sz="1050" kern="1200" dirty="0" smtClean="0"/>
                        <a:t> </a:t>
                      </a:r>
                      <a:r>
                        <a:rPr lang="da-DK" sz="1050" kern="1200" dirty="0"/>
                        <a:t>a vision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Creates emotional bonds and harmony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Builds support and ownership through involvement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Drives high tempo and expectations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/>
                        <a:t>Helps </a:t>
                      </a:r>
                      <a:r>
                        <a:rPr lang="da-DK" sz="1050" kern="1200" dirty="0" err="1"/>
                        <a:t>people</a:t>
                      </a:r>
                      <a:r>
                        <a:rPr lang="da-DK" sz="1050" kern="1200" dirty="0"/>
                        <a:t> </a:t>
                      </a:r>
                      <a:r>
                        <a:rPr lang="da-DK" sz="1050" kern="1200" dirty="0" err="1"/>
                        <a:t>develop</a:t>
                      </a:r>
                      <a:r>
                        <a:rPr lang="da-DK" sz="1050" kern="1200" dirty="0"/>
                        <a:t> and </a:t>
                      </a:r>
                      <a:r>
                        <a:rPr lang="da-DK" sz="1050" kern="1200" dirty="0" err="1"/>
                        <a:t>grow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9783">
                <a:tc>
                  <a:txBody>
                    <a:bodyPr/>
                    <a:lstStyle/>
                    <a:p>
                      <a:pPr marL="0" marR="0" indent="0" algn="l" defTabSz="4952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noProof="0" dirty="0"/>
                        <a:t>The styles in a </a:t>
                      </a:r>
                    </a:p>
                    <a:p>
                      <a:pPr marL="0" marR="0" indent="0" algn="l" defTabSz="4952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noProof="0" dirty="0"/>
                        <a:t>phrase</a:t>
                      </a:r>
                      <a:endParaRPr lang="en-GB" sz="105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kern="1200"/>
                        <a:t>“Do this!”</a:t>
                      </a:r>
                      <a:endParaRPr lang="da-DK" sz="105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r>
                        <a:rPr lang="da-DK" sz="1050" kern="1200"/>
                        <a:t>“Come with me.”</a:t>
                      </a:r>
                      <a:endParaRPr lang="da-DK" sz="105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r>
                        <a:rPr lang="da-DK" sz="1050" kern="1200"/>
                        <a:t>“How do you feel?”</a:t>
                      </a:r>
                      <a:endParaRPr lang="da-DK" sz="105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r>
                        <a:rPr lang="da-DK" sz="1050" kern="1200"/>
                        <a:t>“What is your opinion?”</a:t>
                      </a:r>
                      <a:endParaRPr lang="da-DK" sz="105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r>
                        <a:rPr lang="da-DK" sz="1050" kern="1200"/>
                        <a:t>“Do as I do, now!”</a:t>
                      </a:r>
                      <a:endParaRPr lang="da-DK" sz="1050" i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r>
                        <a:rPr lang="da-DK" sz="1050" kern="1200" dirty="0"/>
                        <a:t>“Try </a:t>
                      </a:r>
                      <a:r>
                        <a:rPr lang="da-DK" sz="1050" kern="1200" dirty="0" err="1"/>
                        <a:t>this</a:t>
                      </a:r>
                      <a:r>
                        <a:rPr lang="da-DK" sz="1050" kern="1200" dirty="0"/>
                        <a:t>.”</a:t>
                      </a:r>
                      <a:endParaRPr lang="da-DK" sz="105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8892">
                <a:tc>
                  <a:txBody>
                    <a:bodyPr/>
                    <a:lstStyle/>
                    <a:p>
                      <a:r>
                        <a:rPr lang="en-GB" sz="1050" noProof="0" dirty="0"/>
                        <a:t>Underlying emotional intelligence </a:t>
                      </a:r>
                      <a:r>
                        <a:rPr lang="en-GB" sz="1050" noProof="0" dirty="0" smtClean="0"/>
                        <a:t>competencies</a:t>
                      </a:r>
                      <a:endParaRPr lang="en-GB" sz="105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Drive, initiative self-control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Self-confidence, empathy, change catalyst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Empathy, building relationships, communication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Collaboration, team, </a:t>
                      </a:r>
                      <a:br>
                        <a:rPr lang="da-DK" sz="1050" kern="1200"/>
                      </a:br>
                      <a:r>
                        <a:rPr lang="da-DK" sz="1050" kern="1200"/>
                        <a:t>leadership, communication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Conscientiousness, </a:t>
                      </a:r>
                      <a:br>
                        <a:rPr lang="da-DK" sz="1050" kern="1200"/>
                      </a:br>
                      <a:r>
                        <a:rPr lang="da-DK" sz="1050" kern="1200"/>
                        <a:t>drive to achieve, initiative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 err="1"/>
                        <a:t>Developing</a:t>
                      </a:r>
                      <a:r>
                        <a:rPr lang="da-DK" sz="1050" kern="1200" dirty="0"/>
                        <a:t> </a:t>
                      </a:r>
                      <a:r>
                        <a:rPr lang="da-DK" sz="1050" kern="1200" dirty="0" err="1"/>
                        <a:t>others</a:t>
                      </a:r>
                      <a:r>
                        <a:rPr lang="da-DK" sz="1050" kern="1200" dirty="0"/>
                        <a:t>, </a:t>
                      </a:r>
                      <a:r>
                        <a:rPr lang="da-DK" sz="1050" kern="1200" dirty="0" err="1"/>
                        <a:t>empathy</a:t>
                      </a:r>
                      <a:r>
                        <a:rPr lang="da-DK" sz="1050" kern="1200" dirty="0"/>
                        <a:t>, </a:t>
                      </a:r>
                      <a:r>
                        <a:rPr lang="da-DK" sz="1050" kern="1200" dirty="0" err="1"/>
                        <a:t>self-awareness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9166">
                <a:tc>
                  <a:txBody>
                    <a:bodyPr/>
                    <a:lstStyle/>
                    <a:p>
                      <a:r>
                        <a:rPr lang="en-GB" sz="1050" noProof="0" dirty="0"/>
                        <a:t>When the style works best</a:t>
                      </a:r>
                      <a:endParaRPr lang="en-GB" sz="105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In a crisis, to kick start a turnaround, or with problem employees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When changes require a new vision, or when a clear direction is needed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To heal rifts in a team or to motivate people during stressful circumstances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To build buy-in or consensus, or to get input from valuable employees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/>
                        <a:t>To get quick results from a highly motivated and competent team</a:t>
                      </a:r>
                      <a:endParaRPr lang="da-DK" sz="105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050" kern="1200" dirty="0"/>
                        <a:t>To </a:t>
                      </a:r>
                      <a:r>
                        <a:rPr lang="da-DK" sz="1050" kern="1200" dirty="0" err="1" smtClean="0"/>
                        <a:t>help</a:t>
                      </a:r>
                      <a:r>
                        <a:rPr lang="da-DK" sz="1050" kern="1200" dirty="0" smtClean="0"/>
                        <a:t> </a:t>
                      </a:r>
                      <a:r>
                        <a:rPr lang="da-DK" sz="1050" kern="1200" dirty="0" err="1"/>
                        <a:t>employees</a:t>
                      </a:r>
                      <a:r>
                        <a:rPr lang="da-DK" sz="1050" kern="1200" dirty="0"/>
                        <a:t> </a:t>
                      </a:r>
                      <a:r>
                        <a:rPr lang="da-DK" sz="1050" kern="1200" dirty="0" err="1"/>
                        <a:t>improve</a:t>
                      </a:r>
                      <a:r>
                        <a:rPr lang="da-DK" sz="1050" kern="1200" dirty="0"/>
                        <a:t> performance or </a:t>
                      </a:r>
                      <a:r>
                        <a:rPr lang="da-DK" sz="1050" kern="1200" dirty="0" err="1"/>
                        <a:t>develop</a:t>
                      </a:r>
                      <a:r>
                        <a:rPr lang="da-DK" sz="1050" kern="1200" dirty="0"/>
                        <a:t> long-term </a:t>
                      </a:r>
                      <a:r>
                        <a:rPr lang="da-DK" sz="1050" kern="1200" dirty="0" err="1"/>
                        <a:t>strengths</a:t>
                      </a:r>
                      <a:endParaRPr lang="da-DK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38100" marT="38100" marB="5429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kstfelt 7">
            <a:extLst>
              <a:ext uri="{FF2B5EF4-FFF2-40B4-BE49-F238E27FC236}">
                <a16:creationId xmlns="" xmlns:a16="http://schemas.microsoft.com/office/drawing/2014/main" id="{365DC032-BAC2-9444-B562-0323D8D1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908" y="5963324"/>
            <a:ext cx="29145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a-DK" altLang="x-none" sz="1000" i="1" dirty="0" err="1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Based</a:t>
            </a:r>
            <a:r>
              <a:rPr lang="da-DK" altLang="x-none" sz="1000" i="1" dirty="0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 on Daniel </a:t>
            </a:r>
            <a:r>
              <a:rPr lang="da-DK" altLang="x-none" sz="1000" i="1" dirty="0" err="1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Golemans</a:t>
            </a:r>
            <a:r>
              <a:rPr lang="da-DK" altLang="x-none" sz="1000" i="1" dirty="0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 </a:t>
            </a:r>
            <a:r>
              <a:rPr lang="da-DK" altLang="x-none" sz="1000" i="1" dirty="0" err="1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six</a:t>
            </a:r>
            <a:r>
              <a:rPr lang="da-DK" altLang="x-none" sz="1000" i="1" dirty="0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 </a:t>
            </a:r>
            <a:r>
              <a:rPr lang="da-DK" altLang="x-none" sz="1000" i="1" dirty="0" err="1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leadership</a:t>
            </a:r>
            <a:r>
              <a:rPr lang="da-DK" altLang="x-none" sz="1000" i="1" dirty="0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 </a:t>
            </a:r>
            <a:r>
              <a:rPr lang="da-DK" altLang="x-none" sz="1000" i="1" dirty="0" err="1">
                <a:latin typeface="Arial" panose="020B0604020202020204" pitchFamily="34" charset="0"/>
                <a:ea typeface="Flama Book" charset="0"/>
                <a:cs typeface="Arial" panose="020B0604020202020204" pitchFamily="34" charset="0"/>
              </a:rPr>
              <a:t>styles</a:t>
            </a:r>
            <a:endParaRPr lang="da-DK" altLang="x-none" sz="1000" i="1" dirty="0">
              <a:latin typeface="Arial" panose="020B0604020202020204" pitchFamily="34" charset="0"/>
              <a:ea typeface="Flama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5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TEAM DEVELOPMENT PHASES</a:t>
            </a:r>
          </a:p>
        </p:txBody>
      </p:sp>
      <p:sp>
        <p:nvSpPr>
          <p:cNvPr id="6" name="Tekstfelt 7">
            <a:extLst>
              <a:ext uri="{FF2B5EF4-FFF2-40B4-BE49-F238E27FC236}">
                <a16:creationId xmlns="" xmlns:a16="http://schemas.microsoft.com/office/drawing/2014/main" id="{365DC032-BAC2-9444-B562-0323D8D1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757" y="6014124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da-DK" altLang="x-none" sz="1000" i="1" dirty="0" err="1">
              <a:latin typeface="Arial" panose="020B0604020202020204" pitchFamily="34" charset="0"/>
              <a:ea typeface="Flama Book" charset="0"/>
              <a:cs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615B1207-7BFA-3741-96B6-74B328492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9" y="1879600"/>
            <a:ext cx="11122407" cy="409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 DYSFUNCTIONS</a:t>
            </a:r>
          </a:p>
        </p:txBody>
      </p:sp>
      <p:sp>
        <p:nvSpPr>
          <p:cNvPr id="6" name="Tekstfelt 7">
            <a:extLst>
              <a:ext uri="{FF2B5EF4-FFF2-40B4-BE49-F238E27FC236}">
                <a16:creationId xmlns="" xmlns:a16="http://schemas.microsoft.com/office/drawing/2014/main" id="{365DC032-BAC2-9444-B562-0323D8D1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757" y="6014124"/>
            <a:ext cx="184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1pPr>
            <a:lvl2pPr marL="742950" indent="-28575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2pPr>
            <a:lvl3pPr marL="11430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3pPr>
            <a:lvl4pPr marL="16002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4pPr>
            <a:lvl5pPr marL="2057400" indent="-228600">
              <a:spcBef>
                <a:spcPct val="20000"/>
              </a:spcBef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4262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Flama-Basic" charset="0"/>
                <a:ea typeface="ＭＳ Ｐゴシック" charset="-128"/>
                <a:cs typeface="Flama-Basic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da-DK" altLang="x-none" sz="1000" i="1" dirty="0" err="1">
              <a:latin typeface="Arial" panose="020B0604020202020204" pitchFamily="34" charset="0"/>
              <a:ea typeface="Flama Book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A2555BB3-9D2F-6843-921D-29407523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719" y="-1931170"/>
            <a:ext cx="14338845" cy="101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PLAYMAKERS</a:t>
            </a:r>
            <a:r>
              <a:rPr lang="da-DK" baseline="30000" dirty="0">
                <a:latin typeface="Corbel" panose="020B0503020204020204" pitchFamily="34" charset="0"/>
                <a:cs typeface="Beirut" pitchFamily="2" charset="-78"/>
              </a:rPr>
              <a:t>®</a:t>
            </a:r>
            <a:r>
              <a:rPr lang="da-DK" dirty="0"/>
              <a:t> IN A NUTSHELL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4294967295"/>
          </p:nvPr>
        </p:nvSpPr>
        <p:spPr>
          <a:xfrm>
            <a:off x="2019574" y="2689225"/>
            <a:ext cx="8307388" cy="3254375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da-DK" sz="3600" i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  <a:t>Training</a:t>
            </a:r>
            <a:r>
              <a:rPr lang="en-GB" altLang="da-DK" sz="3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  <a:t> </a:t>
            </a:r>
            <a:r>
              <a:rPr lang="en-GB" altLang="da-DK" sz="3600" i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  <a:t>performance oriented</a:t>
            </a:r>
            <a:r>
              <a:rPr lang="en-GB" altLang="da-DK" sz="3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  <a:t/>
            </a:r>
            <a:br>
              <a:rPr lang="en-GB" altLang="da-DK" sz="3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</a:br>
            <a:r>
              <a:rPr lang="en-GB" altLang="da-DK" sz="3600" i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  <a:sym typeface="Arial" charset="0"/>
              </a:rPr>
              <a:t>team leadership and stakeholder engagement in project management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0611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04AD6-3346-3F43-8968-44321A2C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PERSONAL BOOKLET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126A9D-6A29-7442-A0CC-02ADFFFF2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have each been given a personal </a:t>
            </a:r>
            <a:r>
              <a:rPr lang="en-GB" b="1" dirty="0"/>
              <a:t>Booklet</a:t>
            </a:r>
            <a:endParaRPr lang="en-GB" dirty="0"/>
          </a:p>
          <a:p>
            <a:r>
              <a:rPr lang="en-GB" dirty="0"/>
              <a:t>Please </a:t>
            </a:r>
            <a:r>
              <a:rPr lang="en-GB" b="1" dirty="0"/>
              <a:t>write</a:t>
            </a:r>
            <a:r>
              <a:rPr lang="en-GB" dirty="0"/>
              <a:t> your name on it</a:t>
            </a:r>
          </a:p>
          <a:p>
            <a:r>
              <a:rPr lang="en-GB" dirty="0"/>
              <a:t>We are now ready to start the game!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9767DDA8-0E71-A24E-BA50-7C20A5925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463">
            <a:off x="7497148" y="2439336"/>
            <a:ext cx="2510084" cy="2852002"/>
          </a:xfrm>
          <a:prstGeom prst="rect">
            <a:avLst/>
          </a:prstGeom>
          <a:effectLst>
            <a:outerShdw blurRad="50800" dist="25400" dir="270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8B7D02E0-921F-3A43-BEBF-2AD5186B3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32">
            <a:off x="7909390" y="2296435"/>
            <a:ext cx="2510084" cy="2852002"/>
          </a:xfrm>
          <a:prstGeom prst="rect">
            <a:avLst/>
          </a:prstGeom>
          <a:effectLst>
            <a:outerShdw blurRad="50800" dist="25400" dir="270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0247FECB-C950-494C-96F5-833BDECD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576">
            <a:off x="8262264" y="3316734"/>
            <a:ext cx="2510084" cy="2852002"/>
          </a:xfrm>
          <a:prstGeom prst="rect">
            <a:avLst/>
          </a:prstGeom>
          <a:effectLst>
            <a:outerShdw blurRad="50800" dist="25400" dir="2700000" algn="ctr" rotWithShape="0">
              <a:srgbClr val="000000">
                <a:alpha val="2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34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7CE18E-4D1F-ED46-83B1-E6416A53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>
                <a:latin typeface="Arial Narrow" panose="020B0604020202020204" pitchFamily="34" charset="0"/>
                <a:cs typeface="Arial Narrow" panose="020B0604020202020204" pitchFamily="34" charset="0"/>
              </a:rPr>
              <a:t>Elements of playmakers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E31C41D-DCBF-5649-8E26-254F9F7295D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332" y="2061630"/>
            <a:ext cx="3056467" cy="3056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A98A8A26-3AC5-0240-877B-1E09E318ED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9162" y="4753744"/>
            <a:ext cx="3280833" cy="18653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B8F7439C-0EC2-F242-839D-B96285C139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1" y="1995741"/>
            <a:ext cx="4595284" cy="4597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435AACF2-2ECA-564C-9CF8-C7CBBE58300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0234" y="1436992"/>
            <a:ext cx="3416968" cy="26138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>
            <a:extLst>
              <a:ext uri="{FF2B5EF4-FFF2-40B4-BE49-F238E27FC236}">
                <a16:creationId xmlns="" xmlns:a16="http://schemas.microsoft.com/office/drawing/2014/main" id="{18737188-1B3B-914E-81CB-B70DE10BC69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7136" y="3017691"/>
            <a:ext cx="751878" cy="8720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>
            <a:extLst>
              <a:ext uri="{FF2B5EF4-FFF2-40B4-BE49-F238E27FC236}">
                <a16:creationId xmlns="" xmlns:a16="http://schemas.microsoft.com/office/drawing/2014/main" id="{F6622611-BA99-464B-A628-073C57C517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716" y="3014894"/>
            <a:ext cx="759177" cy="8805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>
            <a:extLst>
              <a:ext uri="{FF2B5EF4-FFF2-40B4-BE49-F238E27FC236}">
                <a16:creationId xmlns="" xmlns:a16="http://schemas.microsoft.com/office/drawing/2014/main" id="{DA8366EF-081F-3C4C-BD94-7DB401F6ED4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2687" y="5310484"/>
            <a:ext cx="1464415" cy="1464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ular Callout 35">
            <a:extLst>
              <a:ext uri="{FF2B5EF4-FFF2-40B4-BE49-F238E27FC236}">
                <a16:creationId xmlns="" xmlns:a16="http://schemas.microsoft.com/office/drawing/2014/main" id="{E36D5B1F-214F-F141-8E72-AA4E8A7EA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625" y="1710285"/>
            <a:ext cx="1449917" cy="882649"/>
          </a:xfrm>
          <a:prstGeom prst="wedgeRectCallout">
            <a:avLst>
              <a:gd name="adj1" fmla="val -23753"/>
              <a:gd name="adj2" fmla="val 103747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Spanning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Action Cards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2782" name="Rectangular Callout 38">
            <a:extLst>
              <a:ext uri="{FF2B5EF4-FFF2-40B4-BE49-F238E27FC236}">
                <a16:creationId xmlns="" xmlns:a16="http://schemas.microsoft.com/office/drawing/2014/main" id="{B0911EB9-8182-2B41-9B51-AC554306A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068" y="5686426"/>
            <a:ext cx="1449917" cy="696384"/>
          </a:xfrm>
          <a:prstGeom prst="wedgeRectCallout">
            <a:avLst>
              <a:gd name="adj1" fmla="val -72044"/>
              <a:gd name="adj2" fmla="val 8200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Game Board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2783" name="Rectangular Callout 39">
            <a:extLst>
              <a:ext uri="{FF2B5EF4-FFF2-40B4-BE49-F238E27FC236}">
                <a16:creationId xmlns="" xmlns:a16="http://schemas.microsoft.com/office/drawing/2014/main" id="{6347E908-6FC4-554F-940E-7D3A5556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9162" y="1153431"/>
            <a:ext cx="1638300" cy="451232"/>
          </a:xfrm>
          <a:prstGeom prst="wedgeRectCallout">
            <a:avLst>
              <a:gd name="adj1" fmla="val -5725"/>
              <a:gd name="adj2" fmla="val 111257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Team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Member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2784" name="Rectangular Callout 40">
            <a:extLst>
              <a:ext uri="{FF2B5EF4-FFF2-40B4-BE49-F238E27FC236}">
                <a16:creationId xmlns="" xmlns:a16="http://schemas.microsoft.com/office/drawing/2014/main" id="{D227BE9D-9911-AD4A-97F5-B39E92CDA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5562" y="4144113"/>
            <a:ext cx="1604433" cy="493740"/>
          </a:xfrm>
          <a:prstGeom prst="wedgeRectCallout">
            <a:avLst>
              <a:gd name="adj1" fmla="val 4877"/>
              <a:gd name="adj2" fmla="val 104275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Project Status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2785" name="Rectangular Callout 41">
            <a:extLst>
              <a:ext uri="{FF2B5EF4-FFF2-40B4-BE49-F238E27FC236}">
                <a16:creationId xmlns="" xmlns:a16="http://schemas.microsoft.com/office/drawing/2014/main" id="{C53573FD-AA20-514A-A5AD-D0686177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000" y="1488320"/>
            <a:ext cx="1924049" cy="696383"/>
          </a:xfrm>
          <a:prstGeom prst="wedgeRectCallout">
            <a:avLst>
              <a:gd name="adj1" fmla="val 9719"/>
              <a:gd name="adj2" fmla="val 118695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Stakeholder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Analysis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32786" name="Rectangular Callout 42">
            <a:extLst>
              <a:ext uri="{FF2B5EF4-FFF2-40B4-BE49-F238E27FC236}">
                <a16:creationId xmlns="" xmlns:a16="http://schemas.microsoft.com/office/drawing/2014/main" id="{FBD131D5-5E11-954B-BFFE-562380B7C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853" y="5686426"/>
            <a:ext cx="1718310" cy="427571"/>
          </a:xfrm>
          <a:prstGeom prst="wedgeRectCallout">
            <a:avLst>
              <a:gd name="adj1" fmla="val 41185"/>
              <a:gd name="adj2" fmla="val 126818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Stakeholder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pic>
        <p:nvPicPr>
          <p:cNvPr id="20" name="Picture 27">
            <a:extLst>
              <a:ext uri="{FF2B5EF4-FFF2-40B4-BE49-F238E27FC236}">
                <a16:creationId xmlns="" xmlns:a16="http://schemas.microsoft.com/office/drawing/2014/main" id="{FD8415EC-52B3-0B4F-9E73-9B4F7AE152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305" y="3014894"/>
            <a:ext cx="759177" cy="8805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="" xmlns:a16="http://schemas.microsoft.com/office/drawing/2014/main" id="{B8333ACF-7C27-CE4A-B1DF-45B3D2A664A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2572" y="3014894"/>
            <a:ext cx="759177" cy="8805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ular Callout 34">
            <a:extLst>
              <a:ext uri="{FF2B5EF4-FFF2-40B4-BE49-F238E27FC236}">
                <a16:creationId xmlns="" xmlns:a16="http://schemas.microsoft.com/office/drawing/2014/main" id="{11D43630-09E7-9A40-8074-0DFB3DAB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025" y="1424522"/>
            <a:ext cx="1776396" cy="882649"/>
          </a:xfrm>
          <a:prstGeom prst="wedgeRectCallout">
            <a:avLst>
              <a:gd name="adj1" fmla="val 33541"/>
              <a:gd name="adj2" fmla="val 139780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Round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</a:t>
            </a: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Specific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Action Cards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sp>
        <p:nvSpPr>
          <p:cNvPr id="19" name="Rectangular Callout 38">
            <a:extLst>
              <a:ext uri="{FF2B5EF4-FFF2-40B4-BE49-F238E27FC236}">
                <a16:creationId xmlns="" xmlns:a16="http://schemas.microsoft.com/office/drawing/2014/main" id="{70DE53B4-90D6-724F-9C26-F61C6BCCD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106" y="4769905"/>
            <a:ext cx="1449917" cy="696384"/>
          </a:xfrm>
          <a:prstGeom prst="wedgeRectCallout">
            <a:avLst>
              <a:gd name="adj1" fmla="val -72044"/>
              <a:gd name="adj2" fmla="val 8200"/>
            </a:avLst>
          </a:prstGeom>
          <a:solidFill>
            <a:srgbClr val="65ADA8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 err="1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Dash</a:t>
            </a:r>
            <a:r>
              <a:rPr lang="da-DK" altLang="da-DK" sz="1600" dirty="0">
                <a:solidFill>
                  <a:srgbClr val="FFFFFF"/>
                </a:solidFill>
                <a:latin typeface="Arial Narrow" panose="020B0604020202020204" pitchFamily="34" charset="0"/>
                <a:ea typeface="Flama Semicondensed Medium" panose="02000000000000000000" pitchFamily="2" charset="77"/>
                <a:cs typeface="Arial Narrow" panose="020B0604020202020204" pitchFamily="34" charset="0"/>
              </a:rPr>
              <a:t> Board</a:t>
            </a:r>
            <a:endParaRPr lang="da-DK" altLang="da-DK" sz="1600" dirty="0">
              <a:solidFill>
                <a:srgbClr val="FFFFFF"/>
              </a:solidFill>
              <a:latin typeface="Arial Narrow" panose="020B0604020202020204" pitchFamily="34" charset="0"/>
              <a:ea typeface="Flama Semicondensed Book" panose="02000000000000000000" pitchFamily="2" charset="77"/>
              <a:cs typeface="Arial Narrow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FD076CAD-267B-AA4F-ACD3-ABACCCD346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91" y="4094377"/>
            <a:ext cx="1266803" cy="10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4DDA80-6F40-0545-9650-5BD19055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STEP-BY-STEP FACILITATION GUIDE</a:t>
            </a:r>
          </a:p>
        </p:txBody>
      </p:sp>
    </p:spTree>
    <p:extLst>
      <p:ext uri="{BB962C8B-B14F-4D97-AF65-F5344CB8AC3E}">
        <p14:creationId xmlns:p14="http://schemas.microsoft.com/office/powerpoint/2010/main" val="189555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Bridgebuilder">
  <a:themeElements>
    <a:clrScheme name="Bridgebuilder">
      <a:dk1>
        <a:sysClr val="windowText" lastClr="000000"/>
      </a:dk1>
      <a:lt1>
        <a:sysClr val="window" lastClr="FFFFFF"/>
      </a:lt1>
      <a:dk2>
        <a:srgbClr val="313A4A"/>
      </a:dk2>
      <a:lt2>
        <a:srgbClr val="A2D1F2"/>
      </a:lt2>
      <a:accent1>
        <a:srgbClr val="CF0912"/>
      </a:accent1>
      <a:accent2>
        <a:srgbClr val="878787"/>
      </a:accent2>
      <a:accent3>
        <a:srgbClr val="DCD4CA"/>
      </a:accent3>
      <a:accent4>
        <a:srgbClr val="51BCB8"/>
      </a:accent4>
      <a:accent5>
        <a:srgbClr val="45245D"/>
      </a:accent5>
      <a:accent6>
        <a:srgbClr val="F6C900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Diskrete udfyldning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dgebuilder" id="{F82A72FB-CEFA-47BD-A9ED-92F6FB9A509C}" vid="{037ACE22-0872-4A76-A26A-F23EE833D369}"/>
    </a:ext>
  </a:extLst>
</a:theme>
</file>

<file path=ppt/theme/theme2.xml><?xml version="1.0" encoding="utf-8"?>
<a:theme xmlns:a="http://schemas.openxmlformats.org/drawingml/2006/main" name="Workz_ppt_theme_juni16">
  <a:themeElements>
    <a:clrScheme name="Brugerdefineret 1">
      <a:dk1>
        <a:srgbClr val="000000"/>
      </a:dk1>
      <a:lt1>
        <a:srgbClr val="FFFFFF"/>
      </a:lt1>
      <a:dk2>
        <a:srgbClr val="E11E28"/>
      </a:dk2>
      <a:lt2>
        <a:srgbClr val="F2F2F2"/>
      </a:lt2>
      <a:accent1>
        <a:srgbClr val="439539"/>
      </a:accent1>
      <a:accent2>
        <a:srgbClr val="7EB0CC"/>
      </a:accent2>
      <a:accent3>
        <a:srgbClr val="006892"/>
      </a:accent3>
      <a:accent4>
        <a:srgbClr val="7C2B83"/>
      </a:accent4>
      <a:accent5>
        <a:srgbClr val="EB539E"/>
      </a:accent5>
      <a:accent6>
        <a:srgbClr val="E47E1B"/>
      </a:accent6>
      <a:hlink>
        <a:srgbClr val="000000"/>
      </a:hlink>
      <a:folHlink>
        <a:srgbClr val="727272"/>
      </a:folHlink>
    </a:clrScheme>
    <a:fontScheme name="Workz - book">
      <a:majorFont>
        <a:latin typeface="Flama Semicondensed Book"/>
        <a:ea typeface=""/>
        <a:cs typeface=""/>
      </a:majorFont>
      <a:minorFont>
        <a:latin typeface="Flama Boo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z_ppt_theme_juni16" id="{2B1C09B3-71DE-4B31-9CEF-A8AD2DDB159F}" vid="{8FA70031-2ABA-4E21-B63B-38D54BA2CED7}"/>
    </a:ext>
  </a:extLst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Bridgebuilder</Template>
  <TotalTime>25744</TotalTime>
  <Words>1689</Words>
  <Application>Microsoft Macintosh PowerPoint</Application>
  <PresentationFormat>Widescreen</PresentationFormat>
  <Paragraphs>350</Paragraphs>
  <Slides>52</Slides>
  <Notes>5</Notes>
  <HiddenSlides>21</HiddenSlides>
  <MMClips>0</MMClips>
  <ScaleCrop>false</ScaleCrop>
  <HeadingPairs>
    <vt:vector size="6" baseType="variant">
      <vt:variant>
        <vt:lpstr>Benyttede skrifttyper</vt:lpstr>
      </vt:variant>
      <vt:variant>
        <vt:i4>16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52</vt:i4>
      </vt:variant>
    </vt:vector>
  </HeadingPairs>
  <TitlesOfParts>
    <vt:vector size="70" baseType="lpstr">
      <vt:lpstr>Arial Narrow</vt:lpstr>
      <vt:lpstr>Beirut</vt:lpstr>
      <vt:lpstr>Chalkboard SE</vt:lpstr>
      <vt:lpstr>Corbel</vt:lpstr>
      <vt:lpstr>Flama Book</vt:lpstr>
      <vt:lpstr>Flama Semibold</vt:lpstr>
      <vt:lpstr>Flama Semicondensed Book</vt:lpstr>
      <vt:lpstr>Flama Semicondensed Medium</vt:lpstr>
      <vt:lpstr>Flama-Basic</vt:lpstr>
      <vt:lpstr>Flama-Book</vt:lpstr>
      <vt:lpstr>FlamaSemicondensed-Medium</vt:lpstr>
      <vt:lpstr>Marker Felt Thin</vt:lpstr>
      <vt:lpstr>ＭＳ Ｐゴシック</vt:lpstr>
      <vt:lpstr>Neo Sans Std Light</vt:lpstr>
      <vt:lpstr>Wingdings</vt:lpstr>
      <vt:lpstr>Arial</vt:lpstr>
      <vt:lpstr>Bridgebuilder</vt:lpstr>
      <vt:lpstr>Workz_ppt_theme_juni16</vt:lpstr>
      <vt:lpstr>INFORMATION TO THE FACILITATOR – KEEP HIDDEN!</vt:lpstr>
      <vt:lpstr>PLAYMAKERS®</vt:lpstr>
      <vt:lpstr>SAMPLE AGENDA</vt:lpstr>
      <vt:lpstr>FULL-DAY PROGRAMME</vt:lpstr>
      <vt:lpstr>INTRODUCTION TO THE GAME</vt:lpstr>
      <vt:lpstr>PLAYMAKERS® IN A NUTSHELL</vt:lpstr>
      <vt:lpstr>YOUR PERSONAL BOOKLET</vt:lpstr>
      <vt:lpstr>Elements of playmakers</vt:lpstr>
      <vt:lpstr>STEP-BY-STEP FACILITATION GUIDE</vt:lpstr>
      <vt:lpstr>THE CASE</vt:lpstr>
      <vt:lpstr>STAKEHOLDERS</vt:lpstr>
      <vt:lpstr>THE STAKEHOLDERS’ STARTING ATTITUDE</vt:lpstr>
      <vt:lpstr>Team members</vt:lpstr>
      <vt:lpstr>climate indicators</vt:lpstr>
      <vt:lpstr>CHOOSE YOUR TEAM</vt:lpstr>
      <vt:lpstr>CHOOSE YOUR TEAM</vt:lpstr>
      <vt:lpstr>MEET YOUR TEAM</vt:lpstr>
      <vt:lpstr>PHASE 1 – Pre-study</vt:lpstr>
      <vt:lpstr>LEADERSHIP ACTIONS IN THE GAME</vt:lpstr>
      <vt:lpstr>YOUR MISSION</vt:lpstr>
      <vt:lpstr>MAKE A PLAN</vt:lpstr>
      <vt:lpstr>EXECUTE YOUR PLAN</vt:lpstr>
      <vt:lpstr>RESULTS OF PHASE 1</vt:lpstr>
      <vt:lpstr>REFLECTIONS</vt:lpstr>
      <vt:lpstr>PowerPoint-præsentation</vt:lpstr>
      <vt:lpstr>YOUR MISSION</vt:lpstr>
      <vt:lpstr>MAKE A PLAN</vt:lpstr>
      <vt:lpstr>EXECUTE YOUR PLAN</vt:lpstr>
      <vt:lpstr>RESULTS OF PHASE 2</vt:lpstr>
      <vt:lpstr>REFLECTIONS</vt:lpstr>
      <vt:lpstr>PowerPoint-præsentation</vt:lpstr>
      <vt:lpstr>YOUR MISSION</vt:lpstr>
      <vt:lpstr>MAKE A PLAN</vt:lpstr>
      <vt:lpstr>EXECUTE YOUR PLAN</vt:lpstr>
      <vt:lpstr>RESULTS OF PHASE 3</vt:lpstr>
      <vt:lpstr>REFLECTIONS</vt:lpstr>
      <vt:lpstr>AFTER PHASE 3 – EPILOGUE</vt:lpstr>
      <vt:lpstr>REFLECTIONS</vt:lpstr>
      <vt:lpstr>THE END</vt:lpstr>
      <vt:lpstr>Example reflections</vt:lpstr>
      <vt:lpstr>WARM-UP REFLECTION ABOUT TEAM LEADERSHIP</vt:lpstr>
      <vt:lpstr>REFLECTIONS ON CLIMATE INDICATORS</vt:lpstr>
      <vt:lpstr>LEADERSHIP STYLES</vt:lpstr>
      <vt:lpstr>BACK TO REALITY</vt:lpstr>
      <vt:lpstr>THEORIES AND BACKGROUND</vt:lpstr>
      <vt:lpstr>JTI/MBTI PROFILES</vt:lpstr>
      <vt:lpstr>JTI/MBTI PROFILES FOR EACH MEMBER</vt:lpstr>
      <vt:lpstr>DISC</vt:lpstr>
      <vt:lpstr>DISC WORKPLACE</vt:lpstr>
      <vt:lpstr>SIX LEADERSHIP STYLES</vt:lpstr>
      <vt:lpstr>TEAM DEVELOPMENT PHASES</vt:lpstr>
      <vt:lpstr>5 DYSFUNCTIONS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Nadja Nørgaard</dc:creator>
  <cp:lastModifiedBy>Vibeke Nielsen</cp:lastModifiedBy>
  <cp:revision>375</cp:revision>
  <cp:lastPrinted>2016-11-28T13:11:36Z</cp:lastPrinted>
  <dcterms:created xsi:type="dcterms:W3CDTF">2016-07-18T06:19:53Z</dcterms:created>
  <dcterms:modified xsi:type="dcterms:W3CDTF">2018-10-30T09:52:42Z</dcterms:modified>
</cp:coreProperties>
</file>