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55"/>
  </p:notesMasterIdLst>
  <p:sldIdLst>
    <p:sldId id="434" r:id="rId2"/>
    <p:sldId id="396" r:id="rId3"/>
    <p:sldId id="435" r:id="rId4"/>
    <p:sldId id="467" r:id="rId5"/>
    <p:sldId id="466" r:id="rId6"/>
    <p:sldId id="436" r:id="rId7"/>
    <p:sldId id="399" r:id="rId8"/>
    <p:sldId id="400" r:id="rId9"/>
    <p:sldId id="401" r:id="rId10"/>
    <p:sldId id="402" r:id="rId11"/>
    <p:sldId id="403" r:id="rId12"/>
    <p:sldId id="404" r:id="rId13"/>
    <p:sldId id="433" r:id="rId14"/>
    <p:sldId id="408" r:id="rId15"/>
    <p:sldId id="409" r:id="rId16"/>
    <p:sldId id="410" r:id="rId17"/>
    <p:sldId id="411" r:id="rId18"/>
    <p:sldId id="437" r:id="rId19"/>
    <p:sldId id="412" r:id="rId20"/>
    <p:sldId id="427" r:id="rId21"/>
    <p:sldId id="413" r:id="rId22"/>
    <p:sldId id="414" r:id="rId23"/>
    <p:sldId id="428" r:id="rId24"/>
    <p:sldId id="429" r:id="rId25"/>
    <p:sldId id="431" r:id="rId26"/>
    <p:sldId id="454" r:id="rId27"/>
    <p:sldId id="468" r:id="rId28"/>
    <p:sldId id="438" r:id="rId29"/>
    <p:sldId id="415" r:id="rId30"/>
    <p:sldId id="452" r:id="rId31"/>
    <p:sldId id="455" r:id="rId32"/>
    <p:sldId id="456" r:id="rId33"/>
    <p:sldId id="457" r:id="rId34"/>
    <p:sldId id="469" r:id="rId35"/>
    <p:sldId id="442" r:id="rId36"/>
    <p:sldId id="417" r:id="rId37"/>
    <p:sldId id="453" r:id="rId38"/>
    <p:sldId id="458" r:id="rId39"/>
    <p:sldId id="459" r:id="rId40"/>
    <p:sldId id="460" r:id="rId41"/>
    <p:sldId id="470" r:id="rId42"/>
    <p:sldId id="432" r:id="rId43"/>
    <p:sldId id="446" r:id="rId44"/>
    <p:sldId id="461" r:id="rId45"/>
    <p:sldId id="471" r:id="rId46"/>
    <p:sldId id="464" r:id="rId47"/>
    <p:sldId id="447" r:id="rId48"/>
    <p:sldId id="398" r:id="rId49"/>
    <p:sldId id="420" r:id="rId50"/>
    <p:sldId id="421" r:id="rId51"/>
    <p:sldId id="422" r:id="rId52"/>
    <p:sldId id="423" r:id="rId53"/>
    <p:sldId id="424" r:id="rId54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beke Nielsen" initials="VN" lastIdx="2" clrIdx="0">
    <p:extLst>
      <p:ext uri="{19B8F6BF-5375-455C-9EA6-DF929625EA0E}">
        <p15:presenceInfo xmlns:p15="http://schemas.microsoft.com/office/powerpoint/2012/main" userId="9b73ea7d-55ba-4edd-baf9-fd7ae81f08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FD9"/>
    <a:srgbClr val="EDDFB4"/>
    <a:srgbClr val="F9F4E6"/>
    <a:srgbClr val="E7E7E7"/>
    <a:srgbClr val="439539"/>
    <a:srgbClr val="E9ECF3"/>
    <a:srgbClr val="CD222A"/>
    <a:srgbClr val="3B4550"/>
    <a:srgbClr val="A8CAE2"/>
    <a:srgbClr val="CD2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78"/>
    <p:restoredTop sz="92011"/>
  </p:normalViewPr>
  <p:slideViewPr>
    <p:cSldViewPr snapToGrid="0" snapToObjects="1">
      <p:cViewPr varScale="1">
        <p:scale>
          <a:sx n="100" d="100"/>
          <a:sy n="100" d="100"/>
        </p:scale>
        <p:origin x="20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notesViewPr>
    <p:cSldViewPr snapToGrid="0" snapToObjects="1">
      <p:cViewPr varScale="1">
        <p:scale>
          <a:sx n="160" d="100"/>
          <a:sy n="160" d="100"/>
        </p:scale>
        <p:origin x="523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pPr rtl="0"/>
            <a:r>
              <a:rPr lang="en-GB"/>
              <a:t>02/07/2018</a:t>
            </a:r>
            <a:endParaRPr lang="en-GB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"/>
              <a:t>Klik for at redigere teksttypografierne i masteren</a:t>
            </a:r>
          </a:p>
          <a:p>
            <a:pPr lvl="1" rtl="0"/>
            <a:r>
              <a:rPr lang="de"/>
              <a:t>Andet niveau</a:t>
            </a:r>
          </a:p>
          <a:p>
            <a:pPr lvl="2" rtl="0"/>
            <a:r>
              <a:rPr lang="de"/>
              <a:t>Tredje niveau</a:t>
            </a:r>
          </a:p>
          <a:p>
            <a:pPr lvl="3" rtl="0"/>
            <a:r>
              <a:rPr lang="de"/>
              <a:t>Fjerde niveau</a:t>
            </a:r>
          </a:p>
          <a:p>
            <a:pPr lvl="4" rtl="0"/>
            <a:r>
              <a:rPr lang="de"/>
              <a:t>Femte niveau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pPr rtl="0"/>
            <a:fld id="{429F621E-E46D-6045-8D8A-AD61FE338EB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29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Pladsholder til diasbillede 1">
            <a:extLst>
              <a:ext uri="{FF2B5EF4-FFF2-40B4-BE49-F238E27FC236}">
                <a16:creationId xmlns:a16="http://schemas.microsoft.com/office/drawing/2014/main" id="{07129392-7368-0042-8B53-D425ACADA6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Pladsholder til noter 2">
            <a:extLst>
              <a:ext uri="{FF2B5EF4-FFF2-40B4-BE49-F238E27FC236}">
                <a16:creationId xmlns:a16="http://schemas.microsoft.com/office/drawing/2014/main" id="{EA81F3BE-9A66-1849-B387-034D7C2D39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da-DK" altLang="da-DK">
              <a:ea typeface="ＭＳ Ｐゴシック" panose="020B0600070205080204" pitchFamily="34" charset="-128"/>
            </a:endParaRPr>
          </a:p>
        </p:txBody>
      </p:sp>
      <p:sp>
        <p:nvSpPr>
          <p:cNvPr id="6147" name="Pladsholder til diasnummer 3">
            <a:extLst>
              <a:ext uri="{FF2B5EF4-FFF2-40B4-BE49-F238E27FC236}">
                <a16:creationId xmlns:a16="http://schemas.microsoft.com/office/drawing/2014/main" id="{391FB10D-3DAF-5247-9AC4-16B28780B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rtl="0"/>
            <a:fld id="{4D133AFE-2E68-0F4F-A893-A21460BF5FF1}" type="slidenum">
              <a:rPr lang="da-DK" altLang="da-DK" smtClean="0"/>
              <a:pPr/>
              <a:t>7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90966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29F621E-E46D-6045-8D8A-AD61FE338EBA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152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29F621E-E46D-6045-8D8A-AD61FE338EBA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94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29F621E-E46D-6045-8D8A-AD61FE338EBA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211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29F621E-E46D-6045-8D8A-AD61FE338EBA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885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de"/>
              <a:t>For introducing the game or for presenting the game for internal or external customers.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29F621E-E46D-6045-8D8A-AD61FE338EBA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276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29F621E-E46D-6045-8D8A-AD61FE338EBA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84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ladsholder til slidebillede 1">
            <a:extLst>
              <a:ext uri="{FF2B5EF4-FFF2-40B4-BE49-F238E27FC236}">
                <a16:creationId xmlns:a16="http://schemas.microsoft.com/office/drawing/2014/main" id="{840521BA-E0D8-404B-97DE-DBFCAFCF0A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Pladsholder til noter 2">
            <a:extLst>
              <a:ext uri="{FF2B5EF4-FFF2-40B4-BE49-F238E27FC236}">
                <a16:creationId xmlns:a16="http://schemas.microsoft.com/office/drawing/2014/main" id="{9F0C3583-2592-6246-ABE3-0A0A20E9B7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a-DK" altLang="da-DK">
              <a:ea typeface="ＭＳ Ｐゴシック" panose="020B0600070205080204" pitchFamily="34" charset="-128"/>
            </a:endParaRPr>
          </a:p>
        </p:txBody>
      </p:sp>
      <p:sp>
        <p:nvSpPr>
          <p:cNvPr id="32771" name="Pladsholder til slidenummer 3">
            <a:extLst>
              <a:ext uri="{FF2B5EF4-FFF2-40B4-BE49-F238E27FC236}">
                <a16:creationId xmlns:a16="http://schemas.microsoft.com/office/drawing/2014/main" id="{B386D27A-BBDA-F847-8000-C37AD2185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rtl="0"/>
            <a:fld id="{894C21F4-A5C0-5246-9FDB-3B0B3A6FA793}" type="slidenum">
              <a:rPr lang="da-DK" altLang="da-DK" smtClean="0"/>
              <a:pPr/>
              <a:t>53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87592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>
            <a:extLst>
              <a:ext uri="{FF2B5EF4-FFF2-40B4-BE49-F238E27FC236}">
                <a16:creationId xmlns:a16="http://schemas.microsoft.com/office/drawing/2014/main" id="{29493474-512F-1641-A2FF-C02FE83F0701}"/>
              </a:ext>
            </a:extLst>
          </p:cNvPr>
          <p:cNvSpPr/>
          <p:nvPr userDrawn="1"/>
        </p:nvSpPr>
        <p:spPr>
          <a:xfrm>
            <a:off x="0" y="4703974"/>
            <a:ext cx="12192000" cy="2154026"/>
          </a:xfrm>
          <a:prstGeom prst="rect">
            <a:avLst/>
          </a:prstGeom>
          <a:solidFill>
            <a:srgbClr val="F6EF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E9ECF3"/>
              </a:solidFill>
            </a:endParaRPr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703974"/>
          </a:xfrm>
          <a:solidFill>
            <a:srgbClr val="F6EFD9">
              <a:alpha val="50196"/>
            </a:srgbClr>
          </a:solidFill>
          <a:ln>
            <a:noFill/>
          </a:ln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671593" y="5176836"/>
            <a:ext cx="10874643" cy="484037"/>
          </a:xfrm>
        </p:spPr>
        <p:txBody>
          <a:bodyPr rtlCol="0" anchor="t" anchorCtr="0"/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pPr rtl="0"/>
            <a:r>
              <a:rPr lang="de"/>
              <a:t>KLIK FOR AT REDIGERE I MASTEREN</a:t>
            </a:r>
          </a:p>
        </p:txBody>
      </p:sp>
      <p:sp>
        <p:nvSpPr>
          <p:cNvPr id="11" name="Undertitel 2"/>
          <p:cNvSpPr>
            <a:spLocks noGrp="1"/>
          </p:cNvSpPr>
          <p:nvPr>
            <p:ph type="subTitle" idx="1"/>
          </p:nvPr>
        </p:nvSpPr>
        <p:spPr>
          <a:xfrm>
            <a:off x="671593" y="5695628"/>
            <a:ext cx="10874643" cy="438108"/>
          </a:xfrm>
        </p:spPr>
        <p:txBody>
          <a:bodyPr rtlCol="0"/>
          <a:lstStyle>
            <a:lvl1pPr marL="0" indent="0" algn="l">
              <a:buNone/>
              <a:defRPr sz="360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"/>
              <a:t>Klik for at redigere i master</a:t>
            </a:r>
          </a:p>
        </p:txBody>
      </p:sp>
      <p:sp>
        <p:nvSpPr>
          <p:cNvPr id="12" name="Pladsholder til indhold 9"/>
          <p:cNvSpPr>
            <a:spLocks noGrp="1"/>
          </p:cNvSpPr>
          <p:nvPr>
            <p:ph sz="quarter" idx="10"/>
          </p:nvPr>
        </p:nvSpPr>
        <p:spPr>
          <a:xfrm>
            <a:off x="671513" y="6320080"/>
            <a:ext cx="10874724" cy="274449"/>
          </a:xfrm>
        </p:spPr>
        <p:txBody>
          <a:bodyPr rtlCol="0"/>
          <a:lstStyle>
            <a:lvl1pPr marL="0" indent="0">
              <a:buNone/>
              <a:defRPr sz="18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de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84343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, Titel og indholdsobjekt,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6090834" y="0"/>
            <a:ext cx="610116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3B4550"/>
              </a:solidFill>
            </a:endParaRP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438306" y="1661033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"/>
              <a:t>Klik for at redigere teksttypografierne i masteren</a:t>
            </a:r>
          </a:p>
          <a:p>
            <a:pPr lvl="1" rtl="0"/>
            <a:r>
              <a:rPr lang="de"/>
              <a:t>Andet niveau</a:t>
            </a:r>
          </a:p>
          <a:p>
            <a:pPr lvl="2" rtl="0"/>
            <a:r>
              <a:rPr lang="de"/>
              <a:t>Tredje niveau</a:t>
            </a:r>
          </a:p>
          <a:p>
            <a:pPr lvl="3" rtl="0"/>
            <a:r>
              <a:rPr lang="de"/>
              <a:t>Fjerde niveau</a:t>
            </a:r>
          </a:p>
          <a:p>
            <a:pPr lvl="4" rtl="0"/>
            <a:r>
              <a:rPr lang="de"/>
              <a:t>Femte niveau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438306" y="339014"/>
            <a:ext cx="5181600" cy="10871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"/>
              <a:t>KLIK FOR AT REDIGERE I MASTEREN</a:t>
            </a:r>
          </a:p>
        </p:txBody>
      </p:sp>
      <p:sp>
        <p:nvSpPr>
          <p:cNvPr id="9" name="Pladsholder til bille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3300" cy="6858000"/>
          </a:xfrm>
          <a:solidFill>
            <a:srgbClr val="F6EFD9">
              <a:alpha val="50196"/>
            </a:srgb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81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5623560"/>
            <a:ext cx="12192000" cy="1234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3180" y="5706542"/>
            <a:ext cx="10895308" cy="10871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"/>
              <a:t>KLIK FOR AT REDIGERE I MASTEREN</a:t>
            </a: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0" y="635"/>
            <a:ext cx="12192000" cy="5622925"/>
          </a:xfrm>
          <a:solidFill>
            <a:srgbClr val="F6EFD9">
              <a:alpha val="50196"/>
            </a:srgb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01467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side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1234440"/>
            <a:ext cx="12192000" cy="562355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5" name="Rektangel 4"/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27303A"/>
              </a:solidFill>
            </a:endParaRP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0" y="1234440"/>
            <a:ext cx="12192000" cy="5623559"/>
          </a:xfrm>
          <a:noFill/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5080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dside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noFill/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3157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elle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rtlCol="0" anchor="ctr"/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1468214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757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1">
            <a:extLst>
              <a:ext uri="{FF2B5EF4-FFF2-40B4-BE49-F238E27FC236}">
                <a16:creationId xmlns:a16="http://schemas.microsoft.com/office/drawing/2014/main" id="{C4707AB9-B25A-D747-98E4-ACC45B9DBF61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rgbClr val="F9F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27303A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484D726-3622-784C-A457-C69026C88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"/>
              <a:t>KLIK FOR AT REDIGERE I MASTEREN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FA219D58-34D8-C144-AD7F-A659A8510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 rtl="0"/>
            <a:r>
              <a:rPr lang="de"/>
              <a:t>Klik for at redigere teksttypografierne i masteren</a:t>
            </a:r>
          </a:p>
          <a:p>
            <a:pPr lvl="1" rtl="0"/>
            <a:r>
              <a:rPr lang="de"/>
              <a:t>Andet niveau</a:t>
            </a:r>
          </a:p>
          <a:p>
            <a:pPr lvl="2" rtl="0"/>
            <a:r>
              <a:rPr lang="de"/>
              <a:t>Tredje niveau</a:t>
            </a:r>
          </a:p>
        </p:txBody>
      </p:sp>
      <p:sp>
        <p:nvSpPr>
          <p:cNvPr id="12" name="Pladsholder til indhold 3">
            <a:extLst>
              <a:ext uri="{FF2B5EF4-FFF2-40B4-BE49-F238E27FC236}">
                <a16:creationId xmlns:a16="http://schemas.microsoft.com/office/drawing/2014/main" id="{5D34F3D6-274A-C043-BFA9-78BEC45C3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834" y="1661033"/>
            <a:ext cx="5181600" cy="435133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 rtl="0"/>
            <a:r>
              <a:rPr lang="de"/>
              <a:t>Klik for at redigere teksttypografierne i masteren</a:t>
            </a:r>
          </a:p>
          <a:p>
            <a:pPr lvl="1" rtl="0"/>
            <a:r>
              <a:rPr lang="de"/>
              <a:t>Andet niveau</a:t>
            </a:r>
          </a:p>
          <a:p>
            <a:pPr lvl="2" rtl="0"/>
            <a:r>
              <a:rPr lang="de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347135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21279AE-14C5-CB4E-BBE4-9D4FA8EC62CE}"/>
              </a:ext>
            </a:extLst>
          </p:cNvPr>
          <p:cNvSpPr/>
          <p:nvPr userDrawn="1"/>
        </p:nvSpPr>
        <p:spPr>
          <a:xfrm>
            <a:off x="0" y="1234440"/>
            <a:ext cx="12192000" cy="5623559"/>
          </a:xfrm>
          <a:prstGeom prst="rect">
            <a:avLst/>
          </a:prstGeom>
          <a:solidFill>
            <a:srgbClr val="F6EFD9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C91AB27-7197-DF48-9A2B-F043C18EDDA1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27303A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BC61BE0-F995-1F4E-BB2E-9AFE0F457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"/>
              <a:t>KLIK FOR AT REDIGERE I MASTEREN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58B356BB-4C7B-374A-9F74-D83494DCC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0" y="1655143"/>
            <a:ext cx="10895308" cy="4714659"/>
          </a:xfrm>
        </p:spPr>
        <p:txBody>
          <a:bodyPr rtlCol="0"/>
          <a:lstStyle/>
          <a:p>
            <a:pPr lvl="0" rtl="0"/>
            <a:r>
              <a:rPr lang="de"/>
              <a:t>Klik for at redigere teksttypografierne i masteren</a:t>
            </a:r>
          </a:p>
          <a:p>
            <a:pPr lvl="1" rtl="0"/>
            <a:r>
              <a:rPr lang="de"/>
              <a:t>Andet niveau</a:t>
            </a:r>
          </a:p>
          <a:p>
            <a:pPr lvl="2" rtl="0"/>
            <a:r>
              <a:rPr lang="de"/>
              <a:t>Tredje niveau</a:t>
            </a:r>
          </a:p>
          <a:p>
            <a:pPr lvl="3" rtl="0"/>
            <a:r>
              <a:rPr lang="de"/>
              <a:t>Fjerde niveau</a:t>
            </a:r>
          </a:p>
          <a:p>
            <a:pPr lvl="4" rtl="0"/>
            <a:r>
              <a:rPr lang="de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94298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AE7BB4F-6097-E84A-8437-B8C4D521CBBA}"/>
              </a:ext>
            </a:extLst>
          </p:cNvPr>
          <p:cNvSpPr/>
          <p:nvPr userDrawn="1"/>
        </p:nvSpPr>
        <p:spPr>
          <a:xfrm>
            <a:off x="0" y="1234440"/>
            <a:ext cx="12192000" cy="562355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2E47DFC-413A-7240-B46E-27FCFF766A72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27303A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484D726-3622-784C-A457-C69026C88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"/>
              <a:t>KLIK FOR AT REDIGERE I MASTEREN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FA219D58-34D8-C144-AD7F-A659A8510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 rtl="0"/>
            <a:r>
              <a:rPr lang="de"/>
              <a:t>Klik for at redigere teksttypografierne i masteren</a:t>
            </a:r>
          </a:p>
          <a:p>
            <a:pPr lvl="1" rtl="0"/>
            <a:r>
              <a:rPr lang="de"/>
              <a:t>Andet niveau</a:t>
            </a:r>
          </a:p>
          <a:p>
            <a:pPr lvl="2" rtl="0"/>
            <a:r>
              <a:rPr lang="de"/>
              <a:t>Tredje niveau</a:t>
            </a:r>
          </a:p>
        </p:txBody>
      </p:sp>
      <p:sp>
        <p:nvSpPr>
          <p:cNvPr id="12" name="Pladsholder til indhold 3">
            <a:extLst>
              <a:ext uri="{FF2B5EF4-FFF2-40B4-BE49-F238E27FC236}">
                <a16:creationId xmlns:a16="http://schemas.microsoft.com/office/drawing/2014/main" id="{5D34F3D6-274A-C043-BFA9-78BEC45C3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834" y="1661033"/>
            <a:ext cx="5181600" cy="435133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 rtl="0"/>
            <a:r>
              <a:rPr lang="de"/>
              <a:t>Klik for at redigere teksttypografierne i masteren</a:t>
            </a:r>
          </a:p>
          <a:p>
            <a:pPr lvl="1" rtl="0"/>
            <a:r>
              <a:rPr lang="de"/>
              <a:t>Andet niveau</a:t>
            </a:r>
          </a:p>
          <a:p>
            <a:pPr lvl="2" rtl="0"/>
            <a:r>
              <a:rPr lang="de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349761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1234440"/>
            <a:ext cx="12192000" cy="562355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6" name="Rektangel 5"/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27303A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009163-F348-5643-9390-D11988007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213353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dirty="0">
              <a:solidFill>
                <a:srgbClr val="27303A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D03C59E-1C6B-4345-8E07-C718322EF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38767"/>
            <a:ext cx="10515600" cy="2852737"/>
          </a:xfrm>
        </p:spPr>
        <p:txBody>
          <a:bodyPr rtlCol="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23668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dirty="0">
              <a:solidFill>
                <a:srgbClr val="2730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4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sobjek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3180" y="339014"/>
            <a:ext cx="5181600" cy="1087140"/>
          </a:xfrm>
        </p:spPr>
        <p:txBody>
          <a:bodyPr rtlCol="0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rtl="0"/>
            <a:r>
              <a:rPr lang="de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 rtlCol="0"/>
          <a:lstStyle/>
          <a:p>
            <a:pPr lvl="0" rtl="0"/>
            <a:r>
              <a:rPr lang="de"/>
              <a:t>Klik for at redigere teksttypografierne i masteren</a:t>
            </a:r>
          </a:p>
          <a:p>
            <a:pPr lvl="1" rtl="0"/>
            <a:r>
              <a:rPr lang="de"/>
              <a:t>Andet niveau</a:t>
            </a:r>
          </a:p>
          <a:p>
            <a:pPr lvl="2" rtl="0"/>
            <a:r>
              <a:rPr lang="de"/>
              <a:t>Tredje niveau</a:t>
            </a:r>
          </a:p>
          <a:p>
            <a:pPr lvl="3" rtl="0"/>
            <a:r>
              <a:rPr lang="de"/>
              <a:t>Fjerde niveau</a:t>
            </a:r>
          </a:p>
          <a:p>
            <a:pPr lvl="4" rtl="0"/>
            <a:r>
              <a:rPr lang="de"/>
              <a:t>Femte niveau</a:t>
            </a: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0"/>
          </p:nvPr>
        </p:nvSpPr>
        <p:spPr>
          <a:xfrm>
            <a:off x="6108700" y="0"/>
            <a:ext cx="6083300" cy="6858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2472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sobjekt og 3 bille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B5209DA-2C42-844A-9D64-D4BEA3D7582D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3180" y="339014"/>
            <a:ext cx="5181600" cy="108714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de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 rtlCol="0"/>
          <a:lstStyle/>
          <a:p>
            <a:pPr lvl="0" rtl="0"/>
            <a:r>
              <a:rPr lang="de"/>
              <a:t>Klik for at redigere teksttypografierne i masteren</a:t>
            </a:r>
          </a:p>
          <a:p>
            <a:pPr lvl="1" rtl="0"/>
            <a:r>
              <a:rPr lang="de"/>
              <a:t>Andet niveau</a:t>
            </a:r>
          </a:p>
          <a:p>
            <a:pPr lvl="2" rtl="0"/>
            <a:r>
              <a:rPr lang="de"/>
              <a:t>Tredje niveau</a:t>
            </a:r>
          </a:p>
          <a:p>
            <a:pPr lvl="3" rtl="0"/>
            <a:r>
              <a:rPr lang="de"/>
              <a:t>Fjerde niveau</a:t>
            </a:r>
          </a:p>
          <a:p>
            <a:pPr lvl="4" rtl="0"/>
            <a:r>
              <a:rPr lang="de"/>
              <a:t>Femte niveau</a:t>
            </a: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0"/>
          </p:nvPr>
        </p:nvSpPr>
        <p:spPr>
          <a:xfrm>
            <a:off x="6108700" y="0"/>
            <a:ext cx="6083300" cy="3429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5" name="Pladsholder til billede 5"/>
          <p:cNvSpPr>
            <a:spLocks noGrp="1"/>
          </p:cNvSpPr>
          <p:nvPr>
            <p:ph type="pic" sz="quarter" idx="11"/>
          </p:nvPr>
        </p:nvSpPr>
        <p:spPr>
          <a:xfrm>
            <a:off x="6108700" y="3429000"/>
            <a:ext cx="3041650" cy="3429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7" name="Pladsholder til billede 5"/>
          <p:cNvSpPr>
            <a:spLocks noGrp="1"/>
          </p:cNvSpPr>
          <p:nvPr>
            <p:ph type="pic" sz="quarter" idx="12"/>
          </p:nvPr>
        </p:nvSpPr>
        <p:spPr>
          <a:xfrm>
            <a:off x="9150350" y="3429000"/>
            <a:ext cx="3041650" cy="3429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097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sobjekt og 3 bille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18D6527-525E-7843-9992-349EA66BEC0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3180" y="339014"/>
            <a:ext cx="5181600" cy="108714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de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 rtlCol="0"/>
          <a:lstStyle/>
          <a:p>
            <a:pPr lvl="0" rtl="0"/>
            <a:r>
              <a:rPr lang="de"/>
              <a:t>Klik for at redigere teksttypografierne i masteren</a:t>
            </a:r>
          </a:p>
          <a:p>
            <a:pPr lvl="1" rtl="0"/>
            <a:r>
              <a:rPr lang="de"/>
              <a:t>Andet niveau</a:t>
            </a:r>
          </a:p>
          <a:p>
            <a:pPr lvl="2" rtl="0"/>
            <a:r>
              <a:rPr lang="de"/>
              <a:t>Tredje niveau</a:t>
            </a:r>
          </a:p>
          <a:p>
            <a:pPr lvl="3" rtl="0"/>
            <a:r>
              <a:rPr lang="de"/>
              <a:t>Fjerde niveau</a:t>
            </a:r>
          </a:p>
          <a:p>
            <a:pPr lvl="4" rtl="0"/>
            <a:r>
              <a:rPr lang="de"/>
              <a:t>Femte niveau</a:t>
            </a:r>
          </a:p>
        </p:txBody>
      </p:sp>
      <p:sp>
        <p:nvSpPr>
          <p:cNvPr id="5" name="Pladsholder til billede 5"/>
          <p:cNvSpPr>
            <a:spLocks noGrp="1"/>
          </p:cNvSpPr>
          <p:nvPr>
            <p:ph type="pic" sz="quarter" idx="11"/>
          </p:nvPr>
        </p:nvSpPr>
        <p:spPr>
          <a:xfrm>
            <a:off x="9150350" y="0"/>
            <a:ext cx="3041650" cy="6858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7" name="Pladsholder til billede 5"/>
          <p:cNvSpPr>
            <a:spLocks noGrp="1"/>
          </p:cNvSpPr>
          <p:nvPr>
            <p:ph type="pic" sz="quarter" idx="12"/>
          </p:nvPr>
        </p:nvSpPr>
        <p:spPr>
          <a:xfrm>
            <a:off x="6108700" y="3429000"/>
            <a:ext cx="3041650" cy="3429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8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6108700" y="0"/>
            <a:ext cx="3041650" cy="3429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93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"/>
              <a:t>Klik for at redigere i master</a:t>
            </a:r>
          </a:p>
          <a:p>
            <a:pPr lvl="1" rtl="0"/>
            <a:r>
              <a:rPr lang="de"/>
              <a:t>Andet niveau</a:t>
            </a:r>
          </a:p>
          <a:p>
            <a:pPr lvl="2" rtl="0"/>
            <a:r>
              <a:rPr lang="de"/>
              <a:t>Tredje niveau</a:t>
            </a:r>
          </a:p>
          <a:p>
            <a:pPr lvl="3" rtl="0"/>
            <a:r>
              <a:rPr lang="de"/>
              <a:t>Fjerde niveau</a:t>
            </a:r>
          </a:p>
          <a:p>
            <a:pPr lvl="4" rtl="0"/>
            <a:r>
              <a:rPr lang="de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85774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94" r:id="rId2"/>
    <p:sldLayoutId id="2147483696" r:id="rId3"/>
    <p:sldLayoutId id="2147483707" r:id="rId4"/>
    <p:sldLayoutId id="2147483711" r:id="rId5"/>
    <p:sldLayoutId id="214748371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70" r:id="rId12"/>
    <p:sldLayoutId id="2147483714" r:id="rId13"/>
    <p:sldLayoutId id="2147483671" r:id="rId14"/>
    <p:sldLayoutId id="2147483710" r:id="rId15"/>
    <p:sldLayoutId id="214748371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DB7E8-0586-6A40-866B-3D42B0E0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" sz="3200" dirty="0"/>
              <a:t>INFORMATIONEN FÜR DEN MODERATOR – VERBORGEN BLEIBEN!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66058-9DFC-1F49-A0FB-3A21965708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de-DE" dirty="0"/>
              <a:t>Dieser Foliensatz ist unser Standard-Moderationssatz für </a:t>
            </a:r>
            <a:r>
              <a:rPr lang="de-DE" dirty="0" err="1"/>
              <a:t>Wallbreakers</a:t>
            </a:r>
            <a:r>
              <a:rPr lang="de-DE" baseline="30000" dirty="0">
                <a:latin typeface="Corbel" panose="020B0503020204020204" pitchFamily="34" charset="0"/>
              </a:rPr>
              <a:t>®</a:t>
            </a:r>
            <a:r>
              <a:rPr lang="de-DE" dirty="0"/>
              <a:t>.</a:t>
            </a:r>
          </a:p>
          <a:p>
            <a:pPr marL="0" indent="0" rtl="0">
              <a:buNone/>
            </a:pPr>
            <a:r>
              <a:rPr lang="de-DE" dirty="0"/>
              <a:t>Verwenden Sie diesen als Ausgangspunkt für die Erstellung Ihrer eigenen Folien. Jeder Workshop (oder Moderator) ist verschieden.</a:t>
            </a:r>
          </a:p>
          <a:p>
            <a:pPr marL="0" indent="0" rtl="0">
              <a:buNone/>
            </a:pPr>
            <a:r>
              <a:rPr lang="de-DE" dirty="0"/>
              <a:t>Der Foliensatz ist in fünf Teile gegliedert. Wählen Sie diejenigen aus, die für Sie zweckdienlich sind und mit denen Sie sich als Moderator identifizieren können.</a:t>
            </a:r>
          </a:p>
          <a:p>
            <a:pPr marL="0" indent="0" rtl="0">
              <a:buNone/>
            </a:pPr>
            <a:r>
              <a:rPr lang="de-DE" dirty="0"/>
              <a:t>Als allgemeine Regel gilt, möglichst wenige schrittweise Folien zu verwenden, da diese das Spielerlebnis eher steif gestalten.</a:t>
            </a:r>
          </a:p>
          <a:p>
            <a:pPr marL="457200" lvl="1" indent="0" rtl="0">
              <a:buNone/>
            </a:pP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0DF00-D186-0847-8EDC-9CC1163C60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85000" lnSpcReduction="10000"/>
          </a:bodyPr>
          <a:lstStyle/>
          <a:p>
            <a:pPr marL="0" indent="0" rtl="0">
              <a:buNone/>
            </a:pPr>
            <a:r>
              <a:rPr lang="de" dirty="0"/>
              <a:t>Die fünf Teile:</a:t>
            </a:r>
          </a:p>
          <a:p>
            <a:pPr rtl="0"/>
            <a:r>
              <a:rPr lang="de" dirty="0">
                <a:solidFill>
                  <a:srgbClr val="CD232A"/>
                </a:solidFill>
              </a:rPr>
              <a:t>Beispiele für Tagesordnungen: </a:t>
            </a:r>
            <a:r>
              <a:rPr lang="de" dirty="0"/>
              <a:t>Beispiele, die an den Leitfaden des Moderators angepasst sind.</a:t>
            </a:r>
            <a:endParaRPr lang="en-GB" dirty="0">
              <a:solidFill>
                <a:srgbClr val="CD232A"/>
              </a:solidFill>
            </a:endParaRPr>
          </a:p>
          <a:p>
            <a:pPr rtl="0"/>
            <a:r>
              <a:rPr lang="de" dirty="0">
                <a:solidFill>
                  <a:srgbClr val="CD232A"/>
                </a:solidFill>
              </a:rPr>
              <a:t>Einführung in das Spiel: </a:t>
            </a:r>
            <a:r>
              <a:rPr lang="de" dirty="0"/>
              <a:t>Einführung in die grundlegenden Elemente und Konzepte des Spiels.</a:t>
            </a:r>
          </a:p>
          <a:p>
            <a:pPr rtl="0"/>
            <a:r>
              <a:rPr lang="de" dirty="0">
                <a:solidFill>
                  <a:srgbClr val="CD232A"/>
                </a:solidFill>
              </a:rPr>
              <a:t>Moderationsleitfaden Schritt für Schritt: </a:t>
            </a:r>
            <a:r>
              <a:rPr lang="de" dirty="0"/>
              <a:t>Verwenden Sie diesen für größere Workshops und wenn Sie das Spiel am Anfang selbst lernen. </a:t>
            </a:r>
          </a:p>
          <a:p>
            <a:pPr rtl="0"/>
            <a:r>
              <a:rPr lang="de" dirty="0">
                <a:solidFill>
                  <a:srgbClr val="CD232A"/>
                </a:solidFill>
              </a:rPr>
              <a:t>Beispiele für Reflexionen</a:t>
            </a:r>
            <a:r>
              <a:rPr lang="de" dirty="0">
                <a:solidFill>
                  <a:srgbClr val="CD222A"/>
                </a:solidFill>
              </a:rPr>
              <a:t>: </a:t>
            </a:r>
            <a:r>
              <a:rPr lang="de" dirty="0"/>
              <a:t>Beispielübungen für Ihre Reflexion.</a:t>
            </a:r>
          </a:p>
          <a:p>
            <a:pPr rtl="0"/>
            <a:r>
              <a:rPr lang="de" dirty="0">
                <a:solidFill>
                  <a:srgbClr val="CD232A"/>
                </a:solidFill>
              </a:rPr>
              <a:t>Theorien und Hintergrund: </a:t>
            </a:r>
            <a:r>
              <a:rPr lang="de" dirty="0"/>
              <a:t>Ergänzende Theorie und Hintergrundmaterial. Diese können je nach Tagesordnung vor, nach oder während des Spiels verwendet werden.</a:t>
            </a:r>
          </a:p>
          <a:p>
            <a:pPr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816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F2C8F6C-16A0-544F-A03D-7900133D60C4}"/>
              </a:ext>
            </a:extLst>
          </p:cNvPr>
          <p:cNvSpPr/>
          <p:nvPr/>
        </p:nvSpPr>
        <p:spPr>
          <a:xfrm>
            <a:off x="488272" y="1655143"/>
            <a:ext cx="11203619" cy="4878822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Flama Medium" charset="0"/>
              <a:cs typeface="Arial" panose="020B0604020202020204" pitchFamily="34" charset="0"/>
            </a:endParaRPr>
          </a:p>
        </p:txBody>
      </p:sp>
      <p:sp>
        <p:nvSpPr>
          <p:cNvPr id="9217" name="Titel 4">
            <a:extLst>
              <a:ext uri="{FF2B5EF4-FFF2-40B4-BE49-F238E27FC236}">
                <a16:creationId xmlns:a16="http://schemas.microsoft.com/office/drawing/2014/main" id="{54BD36A0-C8A9-DB49-BE79-DA66D248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WIDERSTANDSSTUFEN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5C81AD6-5999-C042-BA1B-5EF748083782}"/>
              </a:ext>
            </a:extLst>
          </p:cNvPr>
          <p:cNvSpPr/>
          <p:nvPr/>
        </p:nvSpPr>
        <p:spPr>
          <a:xfrm>
            <a:off x="7621445" y="6184949"/>
            <a:ext cx="3998210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de" sz="1000"/>
              <a:t>Quelle: Rick Mauer, „Beyond the wall of resistance“ (1996 &amp; 2010).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1B21DCB-ABEA-0547-9BDE-AFF2B9594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95" y="1781916"/>
            <a:ext cx="10750210" cy="462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10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7E252F1-195B-E942-9AF9-FB26735CAFDA}"/>
              </a:ext>
            </a:extLst>
          </p:cNvPr>
          <p:cNvSpPr/>
          <p:nvPr/>
        </p:nvSpPr>
        <p:spPr>
          <a:xfrm>
            <a:off x="488272" y="1655143"/>
            <a:ext cx="11203619" cy="4878822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Flama Medium" charset="0"/>
              <a:cs typeface="Arial" panose="020B0604020202020204" pitchFamily="34" charset="0"/>
            </a:endParaRPr>
          </a:p>
        </p:txBody>
      </p:sp>
      <p:sp>
        <p:nvSpPr>
          <p:cNvPr id="10241" name="Titel 1">
            <a:extLst>
              <a:ext uri="{FF2B5EF4-FFF2-40B4-BE49-F238E27FC236}">
                <a16:creationId xmlns:a16="http://schemas.microsoft.com/office/drawing/2014/main" id="{0DAB22A9-CC35-7E40-9E9A-E8AD8DF4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>
                <a:sym typeface="Arial" panose="020B0604020202020204" pitchFamily="34" charset="0"/>
              </a:rPr>
              <a:t>WIDERSTANDSSTUFEN</a:t>
            </a:r>
            <a:endParaRPr lang="da-DK" altLang="da-DK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DB2EEEC7-B7F0-0E4D-BD59-7E1349E33DDB}"/>
              </a:ext>
            </a:extLst>
          </p:cNvPr>
          <p:cNvSpPr txBox="1">
            <a:spLocks/>
          </p:cNvSpPr>
          <p:nvPr/>
        </p:nvSpPr>
        <p:spPr bwMode="auto">
          <a:xfrm>
            <a:off x="488272" y="1655143"/>
            <a:ext cx="11203619" cy="48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4000" tIns="180000" rIns="251999" bIns="180000" numCol="3" spcCol="360000" rtlCol="0"/>
          <a:lstStyle/>
          <a:p>
            <a:pPr rtl="0">
              <a:spcBef>
                <a:spcPts val="1000"/>
              </a:spcBef>
              <a:buSzPct val="100000"/>
              <a:defRPr/>
            </a:pPr>
            <a:r>
              <a:rPr lang="de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Widerstandsstufe 1: </a:t>
            </a:r>
            <a:br>
              <a:rPr lang="en-US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</a:br>
            <a:r>
              <a:rPr lang="de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Informationsstand</a:t>
            </a:r>
          </a:p>
          <a:p>
            <a:pPr rtl="0">
              <a:spcBef>
                <a:spcPts val="1000"/>
              </a:spcBef>
              <a:buSzPct val="100000"/>
              <a:defRPr/>
            </a:pPr>
            <a:r>
              <a:rPr lang="de" sz="1650" i="1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„Ich verstehe es nicht. </a:t>
            </a:r>
            <a:br>
              <a:rPr lang="en-US" altLang="ja-JP" sz="1650" i="1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</a:br>
            <a:r>
              <a:rPr lang="de" sz="1650" i="1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Ich brauche mehr Informationen, </a:t>
            </a:r>
            <a:br>
              <a:rPr lang="en-US" altLang="ja-JP" sz="1650" i="1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</a:br>
            <a:r>
              <a:rPr lang="de" sz="1650" i="1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Daten und weitere Impulse.“</a:t>
            </a:r>
            <a:endParaRPr lang="en-US" sz="1650" dirty="0">
              <a:solidFill>
                <a:srgbClr val="000000"/>
              </a:solidFill>
              <a:ea typeface="ＭＳ Ｐゴシック" pitchFamily="-106" charset="-128"/>
              <a:cs typeface="Flama-Book"/>
              <a:sym typeface="Arial" pitchFamily="-106" charset="0"/>
            </a:endParaRPr>
          </a:p>
          <a:p>
            <a:pPr marL="457189" indent="-457189" rtl="0">
              <a:spcBef>
                <a:spcPts val="1000"/>
              </a:spcBef>
              <a:buSzPct val="100000"/>
              <a:defRPr/>
            </a:pP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Flama-Book"/>
                <a:sym typeface="Arial" pitchFamily="-106" charset="0"/>
              </a:rPr>
              <a:t>Ursache der Widerstandsstufe 1: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Verwirrung, unzureichende Informationen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Uneinigkeit mit der Idee an sich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Zu wenig Zeit, um sich mit der Idee </a:t>
            </a:r>
            <a:br>
              <a:rPr lang="en-US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</a:b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zu beschäftigen</a:t>
            </a:r>
          </a:p>
          <a:p>
            <a:pPr rtl="0">
              <a:spcBef>
                <a:spcPts val="1000"/>
              </a:spcBef>
              <a:buSzPct val="100000"/>
              <a:defRPr/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1000"/>
              </a:spcBef>
              <a:buSzPct val="100000"/>
              <a:defRPr/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1000"/>
              </a:spcBef>
              <a:buSzPct val="100000"/>
              <a:defRPr/>
            </a:pPr>
            <a:r>
              <a:rPr lang="de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Widerstandsstufe 2: </a:t>
            </a:r>
            <a:br>
              <a:rPr lang="en-US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</a:br>
            <a:r>
              <a:rPr lang="de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Emotionale Ebene</a:t>
            </a:r>
          </a:p>
          <a:p>
            <a:pPr rtl="0">
              <a:spcBef>
                <a:spcPts val="1000"/>
              </a:spcBef>
              <a:buSzPct val="100000"/>
              <a:defRPr/>
            </a:pPr>
            <a:r>
              <a:rPr lang="de" sz="1650" i="1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„Ich mag es nicht. Ich muss mir sicherer sein. Ich muss mich sicher fühlen.“</a:t>
            </a:r>
            <a:endParaRPr lang="en-US" sz="1650" dirty="0">
              <a:solidFill>
                <a:srgbClr val="000000"/>
              </a:solidFill>
              <a:ea typeface="ＭＳ Ｐゴシック" pitchFamily="-106" charset="-128"/>
              <a:cs typeface="ＭＳ Ｐゴシック" pitchFamily="-106" charset="-128"/>
              <a:sym typeface="Arial" pitchFamily="-106" charset="0"/>
            </a:endParaRPr>
          </a:p>
          <a:p>
            <a:pPr marL="457189" indent="-457189" rtl="0">
              <a:spcBef>
                <a:spcPts val="1000"/>
              </a:spcBef>
              <a:buSzPct val="100000"/>
              <a:defRPr/>
            </a:pP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Ursache der Widerstandsstufe 2: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Verlust von Macht, Kontrolle, </a:t>
            </a:r>
            <a:br>
              <a:rPr lang="en-US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</a:b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Status oder Respekt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Gefühl von Inkompetenz, Isolation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Überarbeitet, zu viele Änderungen</a:t>
            </a:r>
          </a:p>
          <a:p>
            <a:pPr rtl="0">
              <a:spcBef>
                <a:spcPts val="1000"/>
              </a:spcBef>
              <a:buSzPct val="100000"/>
              <a:defRPr/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1000"/>
              </a:spcBef>
              <a:buSzPct val="100000"/>
              <a:defRPr/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1000"/>
              </a:spcBef>
              <a:buSzPct val="100000"/>
              <a:defRPr/>
            </a:pPr>
            <a:r>
              <a:rPr lang="de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Widerstandsstufe 3: </a:t>
            </a:r>
            <a:br>
              <a:rPr lang="en-US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</a:br>
            <a:r>
              <a:rPr lang="de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Vertrauensbasis</a:t>
            </a:r>
          </a:p>
          <a:p>
            <a:pPr rtl="0">
              <a:spcBef>
                <a:spcPts val="1000"/>
              </a:spcBef>
              <a:buSzPct val="100000"/>
              <a:defRPr/>
            </a:pPr>
            <a:r>
              <a:rPr lang="de" sz="1650" i="1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„Ich vertraue Ihnen nicht. Ich muss es sehen, um daran glauben zu können.“</a:t>
            </a:r>
            <a:endParaRPr lang="en-US" sz="1650" dirty="0">
              <a:solidFill>
                <a:srgbClr val="000000"/>
              </a:solidFill>
              <a:ea typeface="ＭＳ Ｐゴシック" pitchFamily="-106" charset="-128"/>
              <a:cs typeface="ＭＳ Ｐゴシック" pitchFamily="-106" charset="-128"/>
              <a:sym typeface="Arial" pitchFamily="-106" charset="0"/>
            </a:endParaRPr>
          </a:p>
          <a:p>
            <a:pPr marL="457189" indent="-457189" rtl="0">
              <a:spcBef>
                <a:spcPts val="1000"/>
              </a:spcBef>
              <a:buSzPct val="100000"/>
              <a:defRPr/>
            </a:pP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Ursache der Widerstandsstufe 3: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Misstrauen aufgrund von früheren Vorkommnissen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Unterschiede in Kultur, Geschlecht oder ethnischer Zugehörigkeit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de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Meinungsverschiedenheiten über Werte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56AE6F6-6620-E848-9C13-9D2F45660D8B}"/>
              </a:ext>
            </a:extLst>
          </p:cNvPr>
          <p:cNvSpPr/>
          <p:nvPr/>
        </p:nvSpPr>
        <p:spPr>
          <a:xfrm>
            <a:off x="7621445" y="6184949"/>
            <a:ext cx="3998210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de" sz="1000"/>
              <a:t>Quelle: Rick Mauer, „Beyond the wall of resistance“ (1996 &amp; 2010).</a:t>
            </a:r>
          </a:p>
        </p:txBody>
      </p:sp>
    </p:spTree>
    <p:extLst>
      <p:ext uri="{BB962C8B-B14F-4D97-AF65-F5344CB8AC3E}">
        <p14:creationId xmlns:p14="http://schemas.microsoft.com/office/powerpoint/2010/main" val="1011446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4CC190C-5E12-A748-8E9C-A3225ECE95BE}"/>
              </a:ext>
            </a:extLst>
          </p:cNvPr>
          <p:cNvSpPr/>
          <p:nvPr/>
        </p:nvSpPr>
        <p:spPr>
          <a:xfrm>
            <a:off x="488272" y="1655143"/>
            <a:ext cx="11203619" cy="4878822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Flama Medium" charset="0"/>
              <a:cs typeface="Arial" panose="020B0604020202020204" pitchFamily="34" charset="0"/>
            </a:endParaRPr>
          </a:p>
        </p:txBody>
      </p:sp>
      <p:sp>
        <p:nvSpPr>
          <p:cNvPr id="11266" name="Titel 4">
            <a:extLst>
              <a:ext uri="{FF2B5EF4-FFF2-40B4-BE49-F238E27FC236}">
                <a16:creationId xmlns:a16="http://schemas.microsoft.com/office/drawing/2014/main" id="{11BAABC9-C08D-5B47-9FF1-4BF96332E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>
                <a:sym typeface="Arial" panose="020B0604020202020204" pitchFamily="34" charset="0"/>
              </a:rPr>
              <a:t>DREI STUFEN DER UNTERSTÜTZUNG FÜR VERÄNDERUNGEN</a:t>
            </a:r>
            <a:endParaRPr lang="da-DK" altLang="da-DK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9D4504C-C96D-664E-827A-194D0B77D3BB}"/>
              </a:ext>
            </a:extLst>
          </p:cNvPr>
          <p:cNvSpPr/>
          <p:nvPr/>
        </p:nvSpPr>
        <p:spPr>
          <a:xfrm>
            <a:off x="7621445" y="6184949"/>
            <a:ext cx="3998210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de" sz="1000"/>
              <a:t>Quelle: Rick Mauer, „Beyond the wall of resistance“ (1996 &amp; 2010).</a:t>
            </a: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C41E9D49-3958-7F43-9DBB-9E5E747CC163}"/>
              </a:ext>
            </a:extLst>
          </p:cNvPr>
          <p:cNvSpPr txBox="1">
            <a:spLocks/>
          </p:cNvSpPr>
          <p:nvPr/>
        </p:nvSpPr>
        <p:spPr bwMode="auto">
          <a:xfrm>
            <a:off x="488273" y="1655143"/>
            <a:ext cx="11203618" cy="48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4000" tIns="180000" rIns="251999" bIns="180000" numCol="1" spcCol="360000" rtlCol="0"/>
          <a:lstStyle/>
          <a:p>
            <a:pPr marL="457200" indent="-457200" rtl="0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de" sz="2000">
                <a:sym typeface="Arial" panose="020B0604020202020204" pitchFamily="34" charset="0"/>
              </a:rPr>
              <a:t>Ich </a:t>
            </a:r>
            <a:r>
              <a:rPr lang="de" sz="2000" b="1">
                <a:sym typeface="Arial" panose="020B0604020202020204" pitchFamily="34" charset="0"/>
              </a:rPr>
              <a:t>verstehe</a:t>
            </a:r>
            <a:r>
              <a:rPr lang="de" sz="2000">
                <a:sym typeface="Arial" panose="020B0604020202020204" pitchFamily="34" charset="0"/>
              </a:rPr>
              <a:t> warum (intellektuell, kognitiv)</a:t>
            </a:r>
          </a:p>
          <a:p>
            <a:pPr marL="457200" indent="-457200" rtl="0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de" sz="2000">
                <a:sym typeface="Arial" panose="020B0604020202020204" pitchFamily="34" charset="0"/>
              </a:rPr>
              <a:t>Ich </a:t>
            </a:r>
            <a:r>
              <a:rPr lang="de" sz="2000" b="1">
                <a:sym typeface="Arial" panose="020B0604020202020204" pitchFamily="34" charset="0"/>
              </a:rPr>
              <a:t>mag</a:t>
            </a:r>
            <a:r>
              <a:rPr lang="de" sz="2000">
                <a:sym typeface="Arial" panose="020B0604020202020204" pitchFamily="34" charset="0"/>
              </a:rPr>
              <a:t> die Idee (emotional, konzeptionell)</a:t>
            </a:r>
          </a:p>
          <a:p>
            <a:pPr marL="457200" indent="-457200" rtl="0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de" sz="2000">
                <a:sym typeface="Arial" panose="020B0604020202020204" pitchFamily="34" charset="0"/>
              </a:rPr>
              <a:t>Ich </a:t>
            </a:r>
            <a:r>
              <a:rPr lang="de" sz="2000" b="1">
                <a:sym typeface="Arial" panose="020B0604020202020204" pitchFamily="34" charset="0"/>
              </a:rPr>
              <a:t>vertraue</a:t>
            </a:r>
            <a:r>
              <a:rPr lang="de" sz="2000">
                <a:sym typeface="Arial" panose="020B0604020202020204" pitchFamily="34" charset="0"/>
              </a:rPr>
              <a:t> Ihnen, dass Sie mich durch die Veränderung führen (persönliche Ebene und Plausibilität)</a:t>
            </a:r>
          </a:p>
          <a:p>
            <a:pPr marL="457200" indent="-457200" rtl="0">
              <a:spcBef>
                <a:spcPts val="1000"/>
              </a:spcBef>
              <a:buFont typeface="+mj-lt"/>
              <a:buAutoNum type="arabicPeriod"/>
            </a:pPr>
            <a:endParaRPr lang="en-US" altLang="da-DK" sz="2000" dirty="0">
              <a:sym typeface="Arial" panose="020B0604020202020204" pitchFamily="34" charset="0"/>
            </a:endParaRPr>
          </a:p>
          <a:p>
            <a:pPr marL="457200" indent="-457200" rtl="0">
              <a:spcBef>
                <a:spcPts val="1000"/>
              </a:spcBef>
              <a:buFont typeface="+mj-lt"/>
              <a:buAutoNum type="arabicPeriod"/>
            </a:pPr>
            <a:endParaRPr lang="da-DK" altLang="da-DK" sz="2000" dirty="0"/>
          </a:p>
        </p:txBody>
      </p:sp>
    </p:spTree>
    <p:extLst>
      <p:ext uri="{BB962C8B-B14F-4D97-AF65-F5344CB8AC3E}">
        <p14:creationId xmlns:p14="http://schemas.microsoft.com/office/powerpoint/2010/main" val="171471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7E252F1-195B-E942-9AF9-FB26735CAFDA}"/>
              </a:ext>
            </a:extLst>
          </p:cNvPr>
          <p:cNvSpPr/>
          <p:nvPr/>
        </p:nvSpPr>
        <p:spPr>
          <a:xfrm>
            <a:off x="488272" y="1655143"/>
            <a:ext cx="11203619" cy="4878822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Flama Medium" charset="0"/>
              <a:cs typeface="Arial" panose="020B0604020202020204" pitchFamily="34" charset="0"/>
            </a:endParaRPr>
          </a:p>
        </p:txBody>
      </p:sp>
      <p:sp>
        <p:nvSpPr>
          <p:cNvPr id="10241" name="Titel 1">
            <a:extLst>
              <a:ext uri="{FF2B5EF4-FFF2-40B4-BE49-F238E27FC236}">
                <a16:creationId xmlns:a16="http://schemas.microsoft.com/office/drawing/2014/main" id="{0DAB22A9-CC35-7E40-9E9A-E8AD8DF4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>
                <a:sym typeface="Arial" panose="020B0604020202020204" pitchFamily="34" charset="0"/>
              </a:rPr>
              <a:t>UMGANG MIT WIDERSTAND</a:t>
            </a:r>
            <a:endParaRPr lang="da-DK" altLang="da-DK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DB2EEEC7-B7F0-0E4D-BD59-7E1349E33DDB}"/>
              </a:ext>
            </a:extLst>
          </p:cNvPr>
          <p:cNvSpPr txBox="1">
            <a:spLocks/>
          </p:cNvSpPr>
          <p:nvPr/>
        </p:nvSpPr>
        <p:spPr bwMode="auto">
          <a:xfrm>
            <a:off x="488272" y="1655142"/>
            <a:ext cx="11203619" cy="520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4000" tIns="180000" rIns="251999" bIns="180000" numCol="3" spcCol="360000" rtlCol="0">
            <a:noAutofit/>
          </a:bodyPr>
          <a:lstStyle/>
          <a:p>
            <a:pPr rtl="0">
              <a:spcBef>
                <a:spcPts val="500"/>
              </a:spcBef>
            </a:pPr>
            <a:r>
              <a:rPr lang="de" sz="1650" b="1" dirty="0">
                <a:solidFill>
                  <a:srgbClr val="000000"/>
                </a:solidFill>
                <a:ea typeface="ＭＳ Ｐゴシック" pitchFamily="-106" charset="-128"/>
                <a:cs typeface="Arial" panose="020B0604020202020204" pitchFamily="34" charset="0"/>
                <a:sym typeface="Arial" pitchFamily="-106" charset="0"/>
              </a:rPr>
              <a:t>Widerstandsstufe 1: </a:t>
            </a:r>
            <a:br>
              <a:rPr lang="en-US" sz="1650" b="1" dirty="0">
                <a:solidFill>
                  <a:srgbClr val="000000"/>
                </a:solidFill>
                <a:ea typeface="ＭＳ Ｐゴシック" pitchFamily="-106" charset="-128"/>
                <a:cs typeface="Arial" panose="020B0604020202020204" pitchFamily="34" charset="0"/>
                <a:sym typeface="Arial" pitchFamily="-106" charset="0"/>
              </a:rPr>
            </a:br>
            <a:r>
              <a:rPr lang="de" sz="1650" b="1" dirty="0">
                <a:solidFill>
                  <a:srgbClr val="000000"/>
                </a:solidFill>
                <a:ea typeface="ＭＳ Ｐゴシック" pitchFamily="-106" charset="-128"/>
                <a:cs typeface="Arial" panose="020B0604020202020204" pitchFamily="34" charset="0"/>
                <a:sym typeface="Arial" pitchFamily="-106" charset="0"/>
              </a:rPr>
              <a:t>Informationsstand</a:t>
            </a:r>
            <a:endParaRPr lang="en-US" altLang="da-DK" sz="1650" dirty="0">
              <a:cs typeface="Arial" panose="020B0604020202020204" pitchFamily="34" charset="0"/>
              <a:sym typeface="Arial" panose="020B0604020202020204" pitchFamily="34" charset="0"/>
            </a:endParaRPr>
          </a:p>
          <a:p>
            <a:pPr rtl="0">
              <a:spcBef>
                <a:spcPts val="500"/>
              </a:spcBef>
            </a:pPr>
            <a:r>
              <a:rPr lang="de" sz="1650" dirty="0">
                <a:cs typeface="Arial" panose="020B0604020202020204" pitchFamily="34" charset="0"/>
                <a:sym typeface="Arial" panose="020B0604020202020204" pitchFamily="34" charset="0"/>
              </a:rPr>
              <a:t>Arbeiten mit Gedanken, Informationen und Rationalität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cs typeface="Arial" panose="020B0604020202020204" pitchFamily="34" charset="0"/>
                <a:sym typeface="Arial" panose="020B0604020202020204" pitchFamily="34" charset="0"/>
              </a:rPr>
              <a:t>Wiederholen der gleichen Informationen (immer wieder)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cs typeface="Arial" panose="020B0604020202020204" pitchFamily="34" charset="0"/>
                <a:sym typeface="Arial" panose="020B0604020202020204" pitchFamily="34" charset="0"/>
              </a:rPr>
              <a:t>Erzeugen einer „gefühlten Notwendigkeit“</a:t>
            </a:r>
            <a:endParaRPr lang="en-US" altLang="ja-JP" sz="1650" dirty="0"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cs typeface="Arial" panose="020B0604020202020204" pitchFamily="34" charset="0"/>
                <a:sym typeface="Arial" panose="020B0604020202020204" pitchFamily="34" charset="0"/>
              </a:rPr>
              <a:t>Schaffung einer gemeinsamen Basis für das Verständnis der Veränderung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cs typeface="Arial" panose="020B0604020202020204" pitchFamily="34" charset="0"/>
                <a:sym typeface="Arial" panose="020B0604020202020204" pitchFamily="34" charset="0"/>
              </a:rPr>
              <a:t>Zulassen eines offenen Dialogs</a:t>
            </a: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Arial" panose="020B0604020202020204" pitchFamily="34" charset="0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Arial" panose="020B0604020202020204" pitchFamily="34" charset="0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Arial" panose="020B0604020202020204" pitchFamily="34" charset="0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Arial" panose="020B0604020202020204" pitchFamily="34" charset="0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r>
              <a:rPr lang="de" sz="1650" b="1" dirty="0">
                <a:solidFill>
                  <a:srgbClr val="000000"/>
                </a:solidFill>
                <a:ea typeface="ＭＳ Ｐゴシック" pitchFamily="-106" charset="-128"/>
                <a:cs typeface="Arial" panose="020B0604020202020204" pitchFamily="34" charset="0"/>
                <a:sym typeface="Arial" pitchFamily="-106" charset="0"/>
              </a:rPr>
              <a:t>Widerstandsstufe 2: </a:t>
            </a:r>
            <a:br>
              <a:rPr lang="en-US" sz="1650" b="1" dirty="0">
                <a:solidFill>
                  <a:srgbClr val="000000"/>
                </a:solidFill>
                <a:ea typeface="ＭＳ Ｐゴシック" pitchFamily="-106" charset="-128"/>
                <a:cs typeface="Arial" panose="020B0604020202020204" pitchFamily="34" charset="0"/>
                <a:sym typeface="Arial" pitchFamily="-106" charset="0"/>
              </a:rPr>
            </a:br>
            <a:r>
              <a:rPr lang="de" sz="1650" b="1" dirty="0">
                <a:solidFill>
                  <a:srgbClr val="000000"/>
                </a:solidFill>
                <a:ea typeface="ＭＳ Ｐゴシック" pitchFamily="-106" charset="-128"/>
                <a:cs typeface="Arial" panose="020B0604020202020204" pitchFamily="34" charset="0"/>
                <a:sym typeface="Arial" pitchFamily="-106" charset="0"/>
              </a:rPr>
              <a:t>Emotionale Ebene</a:t>
            </a:r>
            <a:endParaRPr lang="en-US" altLang="da-DK" sz="1650" dirty="0">
              <a:cs typeface="Arial" panose="020B0604020202020204" pitchFamily="34" charset="0"/>
              <a:sym typeface="Arial" panose="020B0604020202020204" pitchFamily="34" charset="0"/>
            </a:endParaRPr>
          </a:p>
          <a:p>
            <a:pPr rtl="0">
              <a:spcBef>
                <a:spcPts val="500"/>
              </a:spcBef>
            </a:pPr>
            <a:r>
              <a:rPr lang="de" sz="1650" dirty="0">
                <a:cs typeface="Arial" panose="020B0604020202020204" pitchFamily="34" charset="0"/>
                <a:sym typeface="Arial" panose="020B0604020202020204" pitchFamily="34" charset="0"/>
              </a:rPr>
              <a:t>Arbeiten mit Emotionen und Reaktionen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cs typeface="Arial" panose="020B0604020202020204" pitchFamily="34" charset="0"/>
                <a:sym typeface="Arial" panose="020B0604020202020204" pitchFamily="34" charset="0"/>
              </a:rPr>
              <a:t>Schaffen von Foren, in denen die Leute zuhören und gehört werden können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cs typeface="Arial" panose="020B0604020202020204" pitchFamily="34" charset="0"/>
                <a:sym typeface="Arial" panose="020B0604020202020204" pitchFamily="34" charset="0"/>
              </a:rPr>
              <a:t>Schaffen von Dialogen über die Folgen der Veränderung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cs typeface="Arial" panose="020B0604020202020204" pitchFamily="34" charset="0"/>
                <a:sym typeface="Arial" panose="020B0604020202020204" pitchFamily="34" charset="0"/>
              </a:rPr>
              <a:t>Schaffen von Dialogen über das Bauchgefühl der Leute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cs typeface="Arial" panose="020B0604020202020204" pitchFamily="34" charset="0"/>
                <a:sym typeface="Arial" panose="020B0604020202020204" pitchFamily="34" charset="0"/>
              </a:rPr>
              <a:t>Sich Bedenken anhören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cs typeface="Arial" panose="020B0604020202020204" pitchFamily="34" charset="0"/>
                <a:sym typeface="Arial" panose="020B0604020202020204" pitchFamily="34" charset="0"/>
              </a:rPr>
              <a:t>Einbeziehen der Leute in die Veränderung, wo immer möglich</a:t>
            </a: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r>
              <a:rPr lang="de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Widerstandsstufe 3: </a:t>
            </a:r>
            <a:br>
              <a:rPr lang="en-US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</a:br>
            <a:r>
              <a:rPr lang="de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Vertrauensbasis</a:t>
            </a:r>
          </a:p>
          <a:p>
            <a:pPr rtl="0"/>
            <a:r>
              <a:rPr lang="de" sz="1650" dirty="0">
                <a:sym typeface="Arial" panose="020B0604020202020204" pitchFamily="34" charset="0"/>
              </a:rPr>
              <a:t>Daran arbeiten, Perspektiven zu verändern</a:t>
            </a:r>
          </a:p>
          <a:p>
            <a:pPr marL="285750" indent="-285750" rtl="0"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sym typeface="Arial" panose="020B0604020202020204" pitchFamily="34" charset="0"/>
              </a:rPr>
              <a:t>Ursachen für „angespannte Beziehungen“ eruieren</a:t>
            </a:r>
            <a:endParaRPr lang="da-DK" altLang="ja-JP" sz="1650" dirty="0">
              <a:sym typeface="Arial" panose="020B0604020202020204" pitchFamily="34" charset="0"/>
            </a:endParaRPr>
          </a:p>
          <a:p>
            <a:pPr marL="285750" indent="-285750" rtl="0"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sym typeface="Arial" panose="020B0604020202020204" pitchFamily="34" charset="0"/>
              </a:rPr>
              <a:t>Beziehung des Individuums zu Ihnen und dem Rest des Unternehmens betrachten</a:t>
            </a:r>
            <a:endParaRPr lang="en-US" altLang="ja-JP" sz="1650" dirty="0">
              <a:sym typeface="Arial" panose="020B0604020202020204" pitchFamily="34" charset="0"/>
            </a:endParaRPr>
          </a:p>
          <a:p>
            <a:pPr marL="285750" indent="-285750" rtl="0"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sym typeface="Arial" panose="020B0604020202020204" pitchFamily="34" charset="0"/>
              </a:rPr>
              <a:t>Alte Geschichten persönlicher Konflikte neu verhandeln</a:t>
            </a:r>
            <a:endParaRPr lang="en-US" altLang="ja-JP" sz="1650" dirty="0">
              <a:sym typeface="Arial" panose="020B0604020202020204" pitchFamily="34" charset="0"/>
            </a:endParaRPr>
          </a:p>
          <a:p>
            <a:pPr marL="285750" indent="-285750" rtl="0"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sym typeface="Arial" panose="020B0604020202020204" pitchFamily="34" charset="0"/>
              </a:rPr>
              <a:t>Treffen einer Abmachung mit dieser Person über Verhalten und gegenseitige Aufrichtigkeit</a:t>
            </a:r>
          </a:p>
          <a:p>
            <a:pPr marL="285750" indent="-285750" rtl="0">
              <a:buClr>
                <a:schemeClr val="tx2"/>
              </a:buClr>
              <a:buFont typeface="Wingdings" pitchFamily="2" charset="2"/>
              <a:buChar char="§"/>
            </a:pPr>
            <a:r>
              <a:rPr lang="de" sz="1650" dirty="0">
                <a:sym typeface="Arial" panose="020B0604020202020204" pitchFamily="34" charset="0"/>
              </a:rPr>
              <a:t>Und wenn das alles nicht erfolgreich ist: Prüfen, wie Sie so wenig nachteilig wie möglich getrennte Wege gehen können</a:t>
            </a:r>
            <a:endParaRPr lang="en-US" sz="1650" dirty="0">
              <a:solidFill>
                <a:srgbClr val="000000"/>
              </a:solidFill>
              <a:ea typeface="ＭＳ Ｐゴシック" pitchFamily="-106" charset="-128"/>
              <a:cs typeface="Arial" panose="020B0604020202020204" pitchFamily="34" charset="0"/>
              <a:sym typeface="Arial" pitchFamily="-106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56AE6F6-6620-E848-9C13-9D2F45660D8B}"/>
              </a:ext>
            </a:extLst>
          </p:cNvPr>
          <p:cNvSpPr/>
          <p:nvPr/>
        </p:nvSpPr>
        <p:spPr>
          <a:xfrm>
            <a:off x="7773845" y="6533965"/>
            <a:ext cx="3998210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de" sz="1000" dirty="0"/>
              <a:t>Quelle: Rick Mauer, „</a:t>
            </a:r>
            <a:r>
              <a:rPr lang="de" sz="1000" dirty="0" err="1"/>
              <a:t>Beyond</a:t>
            </a:r>
            <a:r>
              <a:rPr lang="de" sz="1000" dirty="0"/>
              <a:t> </a:t>
            </a:r>
            <a:r>
              <a:rPr lang="de" sz="1000" dirty="0" err="1"/>
              <a:t>the</a:t>
            </a:r>
            <a:r>
              <a:rPr lang="de" sz="1000" dirty="0"/>
              <a:t> wall </a:t>
            </a:r>
            <a:r>
              <a:rPr lang="de" sz="1000" dirty="0" err="1"/>
              <a:t>of</a:t>
            </a:r>
            <a:r>
              <a:rPr lang="de" sz="1000" dirty="0"/>
              <a:t> </a:t>
            </a:r>
            <a:r>
              <a:rPr lang="de" sz="1000" dirty="0" err="1"/>
              <a:t>resistance</a:t>
            </a:r>
            <a:r>
              <a:rPr lang="de" sz="1000" dirty="0"/>
              <a:t>“ (1996 &amp; 2010).</a:t>
            </a:r>
          </a:p>
        </p:txBody>
      </p:sp>
    </p:spTree>
    <p:extLst>
      <p:ext uri="{BB962C8B-B14F-4D97-AF65-F5344CB8AC3E}">
        <p14:creationId xmlns:p14="http://schemas.microsoft.com/office/powerpoint/2010/main" val="5799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A633C33-9048-5E48-88AD-E974EEFE6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938329"/>
            <a:ext cx="4666057" cy="3660073"/>
          </a:xfrm>
          <a:prstGeom prst="rect">
            <a:avLst/>
          </a:prstGeom>
        </p:spPr>
      </p:pic>
      <p:sp>
        <p:nvSpPr>
          <p:cNvPr id="15362" name="Titel 4">
            <a:extLst>
              <a:ext uri="{FF2B5EF4-FFF2-40B4-BE49-F238E27FC236}">
                <a16:creationId xmlns:a16="http://schemas.microsoft.com/office/drawing/2014/main" id="{DD8E6C4B-278C-5B4C-BA8F-B3C08C9C1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>
                <a:sym typeface="Arial" panose="020B0604020202020204" pitchFamily="34" charset="0"/>
              </a:rPr>
              <a:t>IHRE EIGENEN BEISPIELE</a:t>
            </a:r>
            <a:endParaRPr lang="da-DK" altLang="da-DK" dirty="0"/>
          </a:p>
        </p:txBody>
      </p:sp>
      <p:sp>
        <p:nvSpPr>
          <p:cNvPr id="23553" name="Pladsholder til indhold 5">
            <a:extLst>
              <a:ext uri="{FF2B5EF4-FFF2-40B4-BE49-F238E27FC236}">
                <a16:creationId xmlns:a16="http://schemas.microsoft.com/office/drawing/2014/main" id="{3EFE6C8E-D033-394B-A239-8BC75BFDB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0" y="1655143"/>
            <a:ext cx="7637220" cy="4714659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de" b="1">
                <a:sym typeface="Arial" charset="0"/>
              </a:rPr>
              <a:t>Reflexionsübung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de">
                <a:sym typeface="Arial" charset="0"/>
              </a:rPr>
              <a:t>Wählen Sie ein Change-Projekt aus, in das Sie involviert waren, und bei dem Sie und/oder andere ein erfolgreiches Change Leadership aufzeigten:</a:t>
            </a:r>
          </a:p>
          <a:p>
            <a:pPr rtl="0">
              <a:lnSpc>
                <a:spcPct val="100000"/>
              </a:lnSpc>
            </a:pPr>
            <a:r>
              <a:rPr lang="de">
                <a:sym typeface="Arial" charset="0"/>
              </a:rPr>
              <a:t>Geben Sie konkrete Beispiele für gutes Change-Verhalten/-Leadership.</a:t>
            </a:r>
          </a:p>
          <a:p>
            <a:pPr rtl="0">
              <a:lnSpc>
                <a:spcPct val="100000"/>
              </a:lnSpc>
            </a:pPr>
            <a:r>
              <a:rPr lang="de">
                <a:sym typeface="Arial" charset="0"/>
              </a:rPr>
              <a:t>Erzählen und erläutern Sie das Beispiel einem anderen Teilnehmer.</a:t>
            </a:r>
          </a:p>
          <a:p>
            <a:pPr rtl="0">
              <a:lnSpc>
                <a:spcPct val="100000"/>
              </a:lnSpc>
            </a:pPr>
            <a:endParaRPr lang="en-US" dirty="0">
              <a:sym typeface="Arial" charset="0"/>
            </a:endParaRPr>
          </a:p>
          <a:p>
            <a:pPr rtl="0">
              <a:lnSpc>
                <a:spcPct val="100000"/>
              </a:lnSpc>
            </a:pPr>
            <a:endParaRPr lang="en-US" dirty="0">
              <a:sym typeface="Arial" charset="0"/>
            </a:endParaRPr>
          </a:p>
          <a:p>
            <a:pPr rtl="0">
              <a:lnSpc>
                <a:spcPct val="100000"/>
              </a:lnSpc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2774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>
            <a:extLst>
              <a:ext uri="{FF2B5EF4-FFF2-40B4-BE49-F238E27FC236}">
                <a16:creationId xmlns:a16="http://schemas.microsoft.com/office/drawing/2014/main" id="{56C2F8E2-2F92-724B-A449-30505A22C564}"/>
              </a:ext>
            </a:extLst>
          </p:cNvPr>
          <p:cNvSpPr txBox="1"/>
          <p:nvPr/>
        </p:nvSpPr>
        <p:spPr>
          <a:xfrm>
            <a:off x="6965576" y="-820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B64C47F9-2E1E-9A4D-BB95-CD9208D3D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8" y="0"/>
            <a:ext cx="10118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1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 22">
            <a:extLst>
              <a:ext uri="{FF2B5EF4-FFF2-40B4-BE49-F238E27FC236}">
                <a16:creationId xmlns:a16="http://schemas.microsoft.com/office/drawing/2014/main" id="{C0D4F2B6-CBCD-C240-A2E2-A68CE4061D62}"/>
              </a:ext>
            </a:extLst>
          </p:cNvPr>
          <p:cNvSpPr/>
          <p:nvPr/>
        </p:nvSpPr>
        <p:spPr>
          <a:xfrm>
            <a:off x="488272" y="1664871"/>
            <a:ext cx="11203619" cy="4878822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Flama Medium" charset="0"/>
              <a:cs typeface="Arial" panose="020B0604020202020204" pitchFamily="34" charset="0"/>
            </a:endParaRPr>
          </a:p>
        </p:txBody>
      </p:sp>
      <p:sp>
        <p:nvSpPr>
          <p:cNvPr id="17409" name="Titel 1">
            <a:extLst>
              <a:ext uri="{FF2B5EF4-FFF2-40B4-BE49-F238E27FC236}">
                <a16:creationId xmlns:a16="http://schemas.microsoft.com/office/drawing/2014/main" id="{DC8E10A9-1288-3F42-81B6-7D71BEB4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ELEMENTE IN WALLBREAKERS</a:t>
            </a:r>
            <a:r>
              <a:rPr lang="de" baseline="30000">
                <a:latin typeface="Corbel" panose="020B0503020204020204" pitchFamily="34" charset="0"/>
              </a:rPr>
              <a:t>®</a:t>
            </a:r>
          </a:p>
        </p:txBody>
      </p:sp>
      <p:sp>
        <p:nvSpPr>
          <p:cNvPr id="17412" name="Tekstboks 14">
            <a:extLst>
              <a:ext uri="{FF2B5EF4-FFF2-40B4-BE49-F238E27FC236}">
                <a16:creationId xmlns:a16="http://schemas.microsoft.com/office/drawing/2014/main" id="{61BF6077-DFB2-884B-8468-1DC9D5170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1" y="1860551"/>
            <a:ext cx="17857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Die drei Change-Phasen werden durch das Spielbrett dargestellt</a:t>
            </a:r>
          </a:p>
        </p:txBody>
      </p:sp>
      <p:sp>
        <p:nvSpPr>
          <p:cNvPr id="17414" name="Tekstboks 28">
            <a:extLst>
              <a:ext uri="{FF2B5EF4-FFF2-40B4-BE49-F238E27FC236}">
                <a16:creationId xmlns:a16="http://schemas.microsoft.com/office/drawing/2014/main" id="{ED206720-182C-E748-A5FB-2C24F6D80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03" y="1983661"/>
            <a:ext cx="28293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Die drei Widerstandsstufen werden durch den Bürgersteig auf dem Spielbrett dargestellt</a:t>
            </a:r>
          </a:p>
        </p:txBody>
      </p:sp>
      <p:sp>
        <p:nvSpPr>
          <p:cNvPr id="17418" name="Tekstboks 26">
            <a:extLst>
              <a:ext uri="{FF2B5EF4-FFF2-40B4-BE49-F238E27FC236}">
                <a16:creationId xmlns:a16="http://schemas.microsoft.com/office/drawing/2014/main" id="{357EFB6D-050D-AF47-BC21-2B2697DDC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83" y="5122367"/>
            <a:ext cx="22360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Die Abteilung wird durch einen Bus dargestellt</a:t>
            </a:r>
          </a:p>
        </p:txBody>
      </p:sp>
      <p:pic>
        <p:nvPicPr>
          <p:cNvPr id="17" name="Billede 35">
            <a:extLst>
              <a:ext uri="{FF2B5EF4-FFF2-40B4-BE49-F238E27FC236}">
                <a16:creationId xmlns:a16="http://schemas.microsoft.com/office/drawing/2014/main" id="{27B8A9EF-DBE2-BE4D-86E0-A9A21109A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8587" y="5058648"/>
            <a:ext cx="1835176" cy="114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kstboks 16">
            <a:extLst>
              <a:ext uri="{FF2B5EF4-FFF2-40B4-BE49-F238E27FC236}">
                <a16:creationId xmlns:a16="http://schemas.microsoft.com/office/drawing/2014/main" id="{CD414EC8-0433-AE49-B6A2-2C4E5BEE5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485" y="3630999"/>
            <a:ext cx="24006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Die Mitarbeiter werden durch Spielfiguren dargestellt</a:t>
            </a:r>
          </a:p>
        </p:txBody>
      </p:sp>
      <p:pic>
        <p:nvPicPr>
          <p:cNvPr id="18" name="Billede 16">
            <a:extLst>
              <a:ext uri="{FF2B5EF4-FFF2-40B4-BE49-F238E27FC236}">
                <a16:creationId xmlns:a16="http://schemas.microsoft.com/office/drawing/2014/main" id="{D59472A6-A84C-0646-8879-06E83DA58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18731" y="3462366"/>
            <a:ext cx="2135032" cy="136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2CB7FBCE-B4CE-E84B-9C89-A051B1D81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03" y="1808921"/>
            <a:ext cx="3001319" cy="1393883"/>
          </a:xfrm>
          <a:prstGeom prst="rect">
            <a:avLst/>
          </a:prstGeom>
        </p:spPr>
      </p:pic>
      <p:sp>
        <p:nvSpPr>
          <p:cNvPr id="17419" name="Tekstboks 21">
            <a:extLst>
              <a:ext uri="{FF2B5EF4-FFF2-40B4-BE49-F238E27FC236}">
                <a16:creationId xmlns:a16="http://schemas.microsoft.com/office/drawing/2014/main" id="{8BFA1AB5-F1B2-7348-AB32-C7215E95B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181296"/>
            <a:ext cx="25700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 dirty="0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Die Leadership-Handlungen werden durch Handlungskarten dargestellt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E0D554F3-7F25-2243-A99A-CFC4AE3A41A2}"/>
              </a:ext>
            </a:extLst>
          </p:cNvPr>
          <p:cNvGrpSpPr/>
          <p:nvPr/>
        </p:nvGrpSpPr>
        <p:grpSpPr>
          <a:xfrm>
            <a:off x="3757585" y="5013025"/>
            <a:ext cx="1785321" cy="1260423"/>
            <a:chOff x="9561110" y="3370323"/>
            <a:chExt cx="1914556" cy="1351663"/>
          </a:xfrm>
        </p:grpSpPr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624F9E12-CC5A-0B44-AD96-A9E962D02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1695">
              <a:off x="10405275" y="3483689"/>
              <a:ext cx="1070391" cy="12382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EAC082C9-7D43-1542-8988-E158B58F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6983" y="3370323"/>
              <a:ext cx="1070391" cy="12382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38E47AC9-9CCE-F449-A98F-7D4DF2F9C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1599">
              <a:off x="9561110" y="3446498"/>
              <a:ext cx="1071066" cy="12390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413" name="Tekstboks 24">
            <a:extLst>
              <a:ext uri="{FF2B5EF4-FFF2-40B4-BE49-F238E27FC236}">
                <a16:creationId xmlns:a16="http://schemas.microsoft.com/office/drawing/2014/main" id="{BEC0F917-F598-194B-A728-A50B99DC3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563921"/>
            <a:ext cx="21746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Die Intensität der Change-Phase wird durch die jeweilige Gangwahl bestimmt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55C908C-9283-0442-8B03-8367CBEA9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26" y="3395055"/>
            <a:ext cx="1936073" cy="1350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145E88A7-3A2B-FC43-B66A-16F71D7A64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5"/>
          <a:stretch/>
        </p:blipFill>
        <p:spPr>
          <a:xfrm rot="21232019">
            <a:off x="9069919" y="1653501"/>
            <a:ext cx="2037796" cy="18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14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2">
            <a:extLst>
              <a:ext uri="{FF2B5EF4-FFF2-40B4-BE49-F238E27FC236}">
                <a16:creationId xmlns:a16="http://schemas.microsoft.com/office/drawing/2014/main" id="{DF6DCB0A-4201-AE40-82D5-EAEB8CBB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>
                <a:sym typeface="Arial" panose="020B0604020202020204" pitchFamily="34" charset="0"/>
              </a:rPr>
              <a:t>HERAUSFORDERUNGEN UND OPTIONEN</a:t>
            </a:r>
            <a:endParaRPr lang="da-DK" altLang="da-DK" dirty="0"/>
          </a:p>
        </p:txBody>
      </p:sp>
      <p:sp>
        <p:nvSpPr>
          <p:cNvPr id="18433" name="Pladsholder til indhold 3">
            <a:extLst>
              <a:ext uri="{FF2B5EF4-FFF2-40B4-BE49-F238E27FC236}">
                <a16:creationId xmlns:a16="http://schemas.microsoft.com/office/drawing/2014/main" id="{3479F5CA-FB9A-8D45-AE76-A12455511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>
              <a:lnSpc>
                <a:spcPct val="100000"/>
              </a:lnSpc>
            </a:pPr>
            <a:r>
              <a:rPr lang="de" b="1">
                <a:sym typeface="Arial" panose="020B0604020202020204" pitchFamily="34" charset="0"/>
              </a:rPr>
              <a:t>Die Abteilung</a:t>
            </a:r>
            <a:br>
              <a:rPr lang="en-US" altLang="da-DK" dirty="0">
                <a:sym typeface="Arial" panose="020B0604020202020204" pitchFamily="34" charset="0"/>
              </a:rPr>
            </a:br>
            <a:r>
              <a:rPr lang="de">
                <a:sym typeface="Arial" panose="020B0604020202020204" pitchFamily="34" charset="0"/>
              </a:rPr>
              <a:t>Zusammen mit dem Rest des Teams spielen Sie den Manager einer Abteilung, die eine Transformation durchläuft. Jede Abteilung bekommt eine Farbe. </a:t>
            </a:r>
          </a:p>
          <a:p>
            <a:pPr rtl="0">
              <a:lnSpc>
                <a:spcPct val="100000"/>
              </a:lnSpc>
            </a:pPr>
            <a:r>
              <a:rPr lang="de" b="1">
                <a:sym typeface="Arial" panose="020B0604020202020204" pitchFamily="34" charset="0"/>
              </a:rPr>
              <a:t>Die Herausforderung</a:t>
            </a:r>
            <a:br>
              <a:rPr lang="en-US" altLang="da-DK" dirty="0">
                <a:sym typeface="Arial" panose="020B0604020202020204" pitchFamily="34" charset="0"/>
              </a:rPr>
            </a:br>
            <a:r>
              <a:rPr lang="de">
                <a:sym typeface="Arial" panose="020B0604020202020204" pitchFamily="34" charset="0"/>
              </a:rPr>
              <a:t>Die Abteilung unbeschadet durch einen Dreiphasen-Veränderungsprozess zu bringen. Dabei geht es um den Umgang mit Mitarbeiter-Widerstand und die Umsetzung von Veränderungen.</a:t>
            </a:r>
          </a:p>
          <a:p>
            <a:pPr rtl="0">
              <a:lnSpc>
                <a:spcPct val="100000"/>
              </a:lnSpc>
            </a:pPr>
            <a:r>
              <a:rPr lang="de" b="1">
                <a:sym typeface="Arial" panose="020B0604020202020204" pitchFamily="34" charset="0"/>
              </a:rPr>
              <a:t>Ihre Optionen: Gangart und Leadership-Handlungen</a:t>
            </a:r>
            <a:br>
              <a:rPr lang="en-US" altLang="da-DK" dirty="0">
                <a:sym typeface="Arial" panose="020B0604020202020204" pitchFamily="34" charset="0"/>
              </a:rPr>
            </a:br>
            <a:r>
              <a:rPr lang="de">
                <a:sym typeface="Arial" panose="020B0604020202020204" pitchFamily="34" charset="0"/>
              </a:rPr>
              <a:t>Sie können das Spiel auf zwei Arten beeinflussen: durch die Wahl der Intensität (Gang) des Veränderungsprozesses und indem Sie Ihre Mitarbeiter durch Leadership-Handlungen beeinflussen und sie wieder „in den Bus“ leiten.</a:t>
            </a:r>
          </a:p>
          <a:p>
            <a:pPr rtl="0">
              <a:lnSpc>
                <a:spcPct val="100000"/>
              </a:lnSpc>
            </a:pPr>
            <a:r>
              <a:rPr lang="de" b="1">
                <a:sym typeface="Arial" panose="020B0604020202020204" pitchFamily="34" charset="0"/>
              </a:rPr>
              <a:t>Kriterien für die Gewinner</a:t>
            </a:r>
            <a:br>
              <a:rPr lang="en-US" altLang="da-DK" dirty="0">
                <a:sym typeface="Arial" panose="020B0604020202020204" pitchFamily="34" charset="0"/>
              </a:rPr>
            </a:br>
            <a:r>
              <a:rPr lang="de">
                <a:sym typeface="Arial" panose="020B0604020202020204" pitchFamily="34" charset="0"/>
              </a:rPr>
              <a:t>Ein Team gewinnt, wenn es die beste Balance zwischen dem Fortschreiten durch die Veränderung und der Mitarbeiterführung hergestellt hat.</a:t>
            </a: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3517414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DDA80-6F40-0545-9650-5BD19055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MODERATIONSLEITFADEN – SCHRITT FÜR SCHRITT</a:t>
            </a:r>
          </a:p>
        </p:txBody>
      </p:sp>
    </p:spTree>
    <p:extLst>
      <p:ext uri="{BB962C8B-B14F-4D97-AF65-F5344CB8AC3E}">
        <p14:creationId xmlns:p14="http://schemas.microsoft.com/office/powerpoint/2010/main" val="2980419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4">
            <a:extLst>
              <a:ext uri="{FF2B5EF4-FFF2-40B4-BE49-F238E27FC236}">
                <a16:creationId xmlns:a16="http://schemas.microsoft.com/office/drawing/2014/main" id="{A129387A-E8FE-F949-9BE7-55845EB5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>
                <a:sym typeface="Arial" panose="020B0604020202020204" pitchFamily="34" charset="0"/>
              </a:rPr>
              <a:t>EINFÜHRUNG IN DEN FALL</a:t>
            </a:r>
            <a:endParaRPr lang="da-DK" altLang="da-DK" dirty="0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041404D4-0241-FD47-B3A7-74776E3B3C2C}"/>
              </a:ext>
            </a:extLst>
          </p:cNvPr>
          <p:cNvGrpSpPr/>
          <p:nvPr/>
        </p:nvGrpSpPr>
        <p:grpSpPr>
          <a:xfrm>
            <a:off x="2866150" y="1862011"/>
            <a:ext cx="6709080" cy="4184285"/>
            <a:chOff x="2866150" y="1862011"/>
            <a:chExt cx="6709080" cy="4184285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8603293E-1700-FE46-8B1E-E52C15C6D9CC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dirty="0"/>
            </a:p>
          </p:txBody>
        </p:sp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404734CE-DB54-924A-9AE9-BC172D77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6430" y="1862011"/>
              <a:ext cx="3354695" cy="3812399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73D35DB1-381E-5E40-9D42-40D4A7B58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0345" y="2234076"/>
              <a:ext cx="3354538" cy="3812220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66AB835C-0B2D-CB4A-8D69-570931514462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5" name="Oval 26">
              <a:extLst>
                <a:ext uri="{FF2B5EF4-FFF2-40B4-BE49-F238E27FC236}">
                  <a16:creationId xmlns:a16="http://schemas.microsoft.com/office/drawing/2014/main" id="{C46C8FE9-8AB5-5749-81E6-87727C8A772D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de" sz="1200">
                  <a:solidFill>
                    <a:schemeClr val="tx1"/>
                  </a:solidFill>
                </a:rPr>
                <a:t>Lesen Sie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de" sz="1200">
                  <a:solidFill>
                    <a:schemeClr val="tx1"/>
                  </a:solidFill>
                </a:rPr>
                <a:t>Seite 2–3</a:t>
              </a:r>
            </a:p>
          </p:txBody>
        </p:sp>
        <p:pic>
          <p:nvPicPr>
            <p:cNvPr id="16" name="Picture 27">
              <a:extLst>
                <a:ext uri="{FF2B5EF4-FFF2-40B4-BE49-F238E27FC236}">
                  <a16:creationId xmlns:a16="http://schemas.microsoft.com/office/drawing/2014/main" id="{5EE693DB-AFB5-3E41-8288-E2099035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254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de" b="1"/>
              <a:t>WALLBREAKERS</a:t>
            </a:r>
            <a:r>
              <a:rPr lang="de" baseline="30000">
                <a:latin typeface="Corbel" panose="020B0503020204020204" pitchFamily="34" charset="0"/>
              </a:rPr>
              <a:t>®</a:t>
            </a:r>
            <a:endParaRPr lang="da-DK" b="1" baseline="30000" dirty="0">
              <a:latin typeface="Corbel" panose="020B0503020204020204" pitchFamily="34" charset="0"/>
            </a:endParaRPr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de" sz="3200"/>
              <a:t>Das Change-Leadership-Spiel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3515557" y="5885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da-DK" dirty="0"/>
          </a:p>
        </p:txBody>
      </p:sp>
      <p:pic>
        <p:nvPicPr>
          <p:cNvPr id="16" name="Pladsholder til billede 15">
            <a:extLst>
              <a:ext uri="{FF2B5EF4-FFF2-40B4-BE49-F238E27FC236}">
                <a16:creationId xmlns:a16="http://schemas.microsoft.com/office/drawing/2014/main" id="{7CC53575-CBA4-354E-931E-E59B37F365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039"/>
          <a:stretch/>
        </p:blipFill>
        <p:spPr>
          <a:xfrm>
            <a:off x="0" y="0"/>
            <a:ext cx="12192000" cy="4703974"/>
          </a:xfrm>
          <a:solidFill>
            <a:schemeClr val="tx2"/>
          </a:solidFill>
        </p:spPr>
      </p:pic>
      <p:sp>
        <p:nvSpPr>
          <p:cNvPr id="19" name="Pladsholder til indhold 7">
            <a:extLst>
              <a:ext uri="{FF2B5EF4-FFF2-40B4-BE49-F238E27FC236}">
                <a16:creationId xmlns:a16="http://schemas.microsoft.com/office/drawing/2014/main" id="{1C0BDE25-9564-7140-85FB-CA86F20C51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513" y="6167894"/>
            <a:ext cx="10874724" cy="274449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de" i="0">
                <a:solidFill>
                  <a:schemeClr val="tx1">
                    <a:lumMod val="50000"/>
                    <a:lumOff val="50000"/>
                  </a:schemeClr>
                </a:solidFill>
              </a:rPr>
              <a:t>Version 4.1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256CFD6B-72F9-5441-B6D5-4CCBE7CC15C9}"/>
              </a:ext>
            </a:extLst>
          </p:cNvPr>
          <p:cNvSpPr txBox="1">
            <a:spLocks/>
          </p:cNvSpPr>
          <p:nvPr/>
        </p:nvSpPr>
        <p:spPr>
          <a:xfrm>
            <a:off x="10486022" y="6594529"/>
            <a:ext cx="1705978" cy="274171"/>
          </a:xfrm>
          <a:prstGeom prst="rect">
            <a:avLst/>
          </a:prstGeom>
        </p:spPr>
        <p:txBody>
          <a:bodyPr vert="horz" lIns="91440" tIns="90000" rIns="91440" bIns="9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0">
              <a:buNone/>
            </a:pPr>
            <a:r>
              <a:rPr lang="de" sz="700">
                <a:solidFill>
                  <a:schemeClr val="tx1">
                    <a:lumMod val="50000"/>
                    <a:lumOff val="50000"/>
                  </a:schemeClr>
                </a:solidFill>
              </a:rPr>
              <a:t>® © Workz A/S 2018 – www.workz.dk</a:t>
            </a:r>
            <a:endParaRPr lang="en-GB" altLang="da-DK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2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D147B-E499-1240-9AD7-E7DCF240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MITARBEITERPROFILE</a:t>
            </a:r>
          </a:p>
        </p:txBody>
      </p:sp>
      <p:grpSp>
        <p:nvGrpSpPr>
          <p:cNvPr id="5" name="Group 25">
            <a:extLst>
              <a:ext uri="{FF2B5EF4-FFF2-40B4-BE49-F238E27FC236}">
                <a16:creationId xmlns:a16="http://schemas.microsoft.com/office/drawing/2014/main" id="{2BE4C0EC-6D80-2844-926A-F49F9C31AB3C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B999F3EE-848F-444F-9462-C34A3468A08D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de" sz="1200">
                  <a:solidFill>
                    <a:schemeClr val="tx1"/>
                  </a:solidFill>
                </a:rPr>
                <a:t>Lesen Sie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de" sz="1200">
                  <a:solidFill>
                    <a:schemeClr val="tx1"/>
                  </a:solidFill>
                </a:rPr>
                <a:t>Seite 4–5</a:t>
              </a:r>
            </a:p>
          </p:txBody>
        </p:sp>
        <p:pic>
          <p:nvPicPr>
            <p:cNvPr id="7" name="Picture 27">
              <a:extLst>
                <a:ext uri="{FF2B5EF4-FFF2-40B4-BE49-F238E27FC236}">
                  <a16:creationId xmlns:a16="http://schemas.microsoft.com/office/drawing/2014/main" id="{0E4FDC1F-EE12-A64A-A31F-69F09CB45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2C54CE7A-733B-5048-B10D-1A065785A42F}"/>
              </a:ext>
            </a:extLst>
          </p:cNvPr>
          <p:cNvGrpSpPr/>
          <p:nvPr/>
        </p:nvGrpSpPr>
        <p:grpSpPr>
          <a:xfrm>
            <a:off x="2866150" y="1862011"/>
            <a:ext cx="6709080" cy="4184285"/>
            <a:chOff x="2866150" y="1862011"/>
            <a:chExt cx="6709080" cy="4184285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0A35CEC7-E435-E547-A93A-3A4FEC1AF8A5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dirty="0"/>
            </a:p>
          </p:txBody>
        </p:sp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42940FFC-47FE-A547-97D6-F44E2CE45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6430" y="1862011"/>
              <a:ext cx="3354696" cy="3812399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A7DB821B-6B54-F149-9DEB-B65A37A2B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0345" y="2234076"/>
              <a:ext cx="3354539" cy="3812220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6271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EC84A0B9-59D0-0D40-AB89-EB061F3A30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54CA259-2B76-0A4D-8CB6-E5C86F6E820F}"/>
              </a:ext>
            </a:extLst>
          </p:cNvPr>
          <p:cNvSpPr txBox="1"/>
          <p:nvPr/>
        </p:nvSpPr>
        <p:spPr>
          <a:xfrm>
            <a:off x="3455296" y="2711524"/>
            <a:ext cx="5787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e" sz="3200" dirty="0">
                <a:solidFill>
                  <a:schemeClr val="tx2"/>
                </a:solidFill>
              </a:rPr>
              <a:t>Fügen Sie auf dieser Seite die Filmdatei ein </a:t>
            </a:r>
          </a:p>
        </p:txBody>
      </p:sp>
    </p:spTree>
    <p:extLst>
      <p:ext uri="{BB962C8B-B14F-4D97-AF65-F5344CB8AC3E}">
        <p14:creationId xmlns:p14="http://schemas.microsoft.com/office/powerpoint/2010/main" val="608876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AF83967-15C2-B84D-A51F-0EB9DA854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F839DF46-850D-BA43-989F-620BAAFC5C23}"/>
              </a:ext>
            </a:extLst>
          </p:cNvPr>
          <p:cNvSpPr txBox="1"/>
          <p:nvPr/>
        </p:nvSpPr>
        <p:spPr>
          <a:xfrm>
            <a:off x="-1295400" y="383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1651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EINFÜHRUNG IN DIE STARTPHASE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AAE028-83A6-014E-8DFD-F848D07ED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de" b="1" dirty="0"/>
              <a:t>Lesen</a:t>
            </a:r>
            <a:r>
              <a:rPr lang="de" dirty="0"/>
              <a:t> Sie die Einführung zur </a:t>
            </a:r>
            <a:br>
              <a:rPr lang="en-GB" dirty="0"/>
            </a:br>
            <a:r>
              <a:rPr lang="de" dirty="0"/>
              <a:t>Phase durch und notieren Sie </a:t>
            </a:r>
            <a:br>
              <a:rPr lang="de" dirty="0"/>
            </a:br>
            <a:r>
              <a:rPr lang="de" dirty="0"/>
              <a:t>eventuelle </a:t>
            </a:r>
            <a:r>
              <a:rPr lang="de" b="1" dirty="0"/>
              <a:t>Reflexionen.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00F01B49-4174-1F48-A9C9-AF4C03B9D8FB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46AA5733-B55D-D34F-8CA8-B0F0EF6089D8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de" sz="1200">
                  <a:solidFill>
                    <a:schemeClr val="tx1"/>
                  </a:solidFill>
                </a:rPr>
                <a:t>Lesen Sie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de" sz="1200">
                  <a:solidFill>
                    <a:schemeClr val="tx1"/>
                  </a:solidFill>
                </a:rPr>
                <a:t>Seite 8</a:t>
              </a:r>
            </a:p>
          </p:txBody>
        </p:sp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CB435D01-E91E-AE47-88B0-5BB57B78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2E34D04C-ED6D-E340-9896-CF19C2F827E9}"/>
              </a:ext>
            </a:extLst>
          </p:cNvPr>
          <p:cNvGrpSpPr/>
          <p:nvPr/>
        </p:nvGrpSpPr>
        <p:grpSpPr>
          <a:xfrm>
            <a:off x="4829408" y="1981187"/>
            <a:ext cx="6709080" cy="4184285"/>
            <a:chOff x="2866150" y="1862011"/>
            <a:chExt cx="6709080" cy="4184285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84E1FE50-7E41-1345-A83E-073FC497BBA5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dirty="0"/>
            </a:p>
          </p:txBody>
        </p:sp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0D963672-62E7-F849-842A-DD3DF561D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6430" y="1862011"/>
              <a:ext cx="3354695" cy="3812399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9D0343E9-000C-AE4D-B187-8C7AB6A9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0345" y="2234076"/>
              <a:ext cx="3354538" cy="3812220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sp>
        <p:nvSpPr>
          <p:cNvPr id="16" name="Oval Callout 10">
            <a:extLst>
              <a:ext uri="{FF2B5EF4-FFF2-40B4-BE49-F238E27FC236}">
                <a16:creationId xmlns:a16="http://schemas.microsoft.com/office/drawing/2014/main" id="{FA52673C-33ED-0A43-A2BF-39385D3D15FF}"/>
              </a:ext>
            </a:extLst>
          </p:cNvPr>
          <p:cNvSpPr/>
          <p:nvPr/>
        </p:nvSpPr>
        <p:spPr>
          <a:xfrm flipH="1">
            <a:off x="1540862" y="3300962"/>
            <a:ext cx="2834958" cy="1327614"/>
          </a:xfrm>
          <a:prstGeom prst="wedgeEllipseCallout">
            <a:avLst>
              <a:gd name="adj1" fmla="val 27691"/>
              <a:gd name="adj2" fmla="val -65497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„Was sind Ihre Ziele in Bezug auf die Veränderung?“</a:t>
            </a:r>
          </a:p>
        </p:txBody>
      </p:sp>
      <p:sp>
        <p:nvSpPr>
          <p:cNvPr id="17" name="Oval Callout 10">
            <a:extLst>
              <a:ext uri="{FF2B5EF4-FFF2-40B4-BE49-F238E27FC236}">
                <a16:creationId xmlns:a16="http://schemas.microsoft.com/office/drawing/2014/main" id="{A31E29E2-B73F-D045-8FC9-A3FA64E1BFEE}"/>
              </a:ext>
            </a:extLst>
          </p:cNvPr>
          <p:cNvSpPr/>
          <p:nvPr/>
        </p:nvSpPr>
        <p:spPr>
          <a:xfrm flipH="1">
            <a:off x="447661" y="5042188"/>
            <a:ext cx="2739920" cy="1232207"/>
          </a:xfrm>
          <a:prstGeom prst="wedgeEllipseCallout">
            <a:avLst>
              <a:gd name="adj1" fmla="val -17181"/>
              <a:gd name="adj2" fmla="val -7257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„Wie werden Ihre Mitarbeiter reagieren?“</a:t>
            </a:r>
          </a:p>
        </p:txBody>
      </p:sp>
    </p:spTree>
    <p:extLst>
      <p:ext uri="{BB962C8B-B14F-4D97-AF65-F5344CB8AC3E}">
        <p14:creationId xmlns:p14="http://schemas.microsoft.com/office/powerpoint/2010/main" val="4066654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WAHL DER GANGART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01D1A83-5674-C441-8D6C-BC3B0B37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" b="1" dirty="0"/>
              <a:t>Lesen</a:t>
            </a:r>
            <a:r>
              <a:rPr lang="de" dirty="0"/>
              <a:t> Sie sich einzeln die Wahl der Gangart durch und reflektieren Sie über Ihre eigene Meinung.</a:t>
            </a:r>
          </a:p>
          <a:p>
            <a:pPr rtl="0">
              <a:lnSpc>
                <a:spcPct val="100000"/>
              </a:lnSpc>
            </a:pPr>
            <a:r>
              <a:rPr lang="de" dirty="0"/>
              <a:t>Wenn Sie als Gruppe bereit sind, diskutieren und wählen Sie die Gangart, </a:t>
            </a:r>
            <a:br>
              <a:rPr lang="en-GB" dirty="0"/>
            </a:br>
            <a:r>
              <a:rPr lang="de" dirty="0"/>
              <a:t>auf die Sie sich </a:t>
            </a:r>
            <a:r>
              <a:rPr lang="de" b="1" dirty="0"/>
              <a:t>einigen</a:t>
            </a:r>
            <a:r>
              <a:rPr lang="de" dirty="0"/>
              <a:t>.</a:t>
            </a:r>
          </a:p>
          <a:p>
            <a:pPr rtl="0">
              <a:lnSpc>
                <a:spcPct val="100000"/>
              </a:lnSpc>
            </a:pPr>
            <a:r>
              <a:rPr lang="de" b="1" dirty="0"/>
              <a:t>Öffnen</a:t>
            </a:r>
            <a:r>
              <a:rPr lang="de" dirty="0"/>
              <a:t> Sie dann die gewählte Gangart </a:t>
            </a:r>
            <a:br>
              <a:rPr lang="de" dirty="0"/>
            </a:br>
            <a:r>
              <a:rPr lang="de" dirty="0">
                <a:sym typeface="Arial" charset="0"/>
              </a:rPr>
              <a:t>und wenden </a:t>
            </a:r>
            <a:r>
              <a:rPr lang="de" dirty="0"/>
              <a:t>Sie die </a:t>
            </a:r>
            <a:r>
              <a:rPr lang="de" b="1" dirty="0">
                <a:sym typeface="Arial" charset="0"/>
              </a:rPr>
              <a:t>Veränderungen</a:t>
            </a:r>
            <a:r>
              <a:rPr lang="de" dirty="0">
                <a:sym typeface="Arial" charset="0"/>
              </a:rPr>
              <a:t> </a:t>
            </a:r>
            <a:br>
              <a:rPr lang="de" dirty="0">
                <a:sym typeface="Arial" charset="0"/>
              </a:rPr>
            </a:br>
            <a:r>
              <a:rPr lang="de" dirty="0">
                <a:sym typeface="Arial" charset="0"/>
              </a:rPr>
              <a:t>auf die Positionen der Spielfiguren </a:t>
            </a:r>
            <a:br>
              <a:rPr lang="de" dirty="0">
                <a:sym typeface="Arial" charset="0"/>
              </a:rPr>
            </a:br>
            <a:r>
              <a:rPr lang="de" dirty="0">
                <a:sym typeface="Arial" charset="0"/>
              </a:rPr>
              <a:t>und des Busses an</a:t>
            </a:r>
            <a:r>
              <a:rPr lang="de" dirty="0"/>
              <a:t>.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C261DADF-9656-1844-A5E9-E5B34A793529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62DF2499-A6EC-EB4A-8FDB-401F1AA5F2DC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b" anchorCtr="0"/>
            <a:lstStyle/>
            <a:p>
              <a:pPr algn="ctr" rtl="0"/>
              <a:r>
                <a:rPr lang="de" sz="1200" dirty="0">
                  <a:solidFill>
                    <a:schemeClr val="tx1"/>
                  </a:solidFill>
                </a:rPr>
                <a:t>Lesen Sie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de" sz="1200" dirty="0">
                  <a:solidFill>
                    <a:schemeClr val="tx1"/>
                  </a:solidFill>
                </a:rPr>
                <a:t>Seite 10–11</a:t>
              </a:r>
            </a:p>
          </p:txBody>
        </p:sp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E9B8CC8A-42A6-D84F-979C-F1C6C065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F2EA11FF-74C8-EC40-A58F-E8C99063D28E}"/>
              </a:ext>
            </a:extLst>
          </p:cNvPr>
          <p:cNvGrpSpPr/>
          <p:nvPr/>
        </p:nvGrpSpPr>
        <p:grpSpPr>
          <a:xfrm>
            <a:off x="6005754" y="3007954"/>
            <a:ext cx="5390388" cy="3361848"/>
            <a:chOff x="2866150" y="1862011"/>
            <a:chExt cx="6709080" cy="4184282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C0DB6EED-866E-AB40-8D8B-804BC0E39654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strike="sngStrike" dirty="0"/>
            </a:p>
          </p:txBody>
        </p:sp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6E713CEE-DDD4-AB4D-8B8F-BA9BF6084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6429" y="1862011"/>
              <a:ext cx="3354694" cy="3812397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DA48E549-484F-E540-BD73-1CB331816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0346" y="2234075"/>
              <a:ext cx="3354536" cy="3812218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1DCC730A-6EF1-F742-9889-BA01353912EF}"/>
              </a:ext>
            </a:extLst>
          </p:cNvPr>
          <p:cNvSpPr/>
          <p:nvPr/>
        </p:nvSpPr>
        <p:spPr>
          <a:xfrm>
            <a:off x="643180" y="4816187"/>
            <a:ext cx="3345745" cy="15536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rtlCol="0" anchor="ctr"/>
          <a:lstStyle/>
          <a:p>
            <a:pPr rtl="0"/>
            <a:r>
              <a:rPr lang="de" sz="1600" b="1" i="1" dirty="0">
                <a:solidFill>
                  <a:schemeClr val="tx1"/>
                </a:solidFill>
              </a:rPr>
              <a:t>Bitte wägen Sie Folgendes ab: </a:t>
            </a:r>
          </a:p>
          <a:p>
            <a:pPr rtl="0"/>
            <a:r>
              <a:rPr lang="de" sz="1600" i="1" dirty="0">
                <a:solidFill>
                  <a:schemeClr val="tx1"/>
                </a:solidFill>
              </a:rPr>
              <a:t>Die Phase, in der Sie sich befinden, die Leute, die Sie führen, Ihren Ehrgeiz, Ergebnisse zu erzielen und den auftretenden Widerstand.</a:t>
            </a:r>
            <a:endParaRPr lang="da-DK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19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WAHL DER LEADERSHIP-HANDLUNGEN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01D1A83-5674-C441-8D6C-BC3B0B37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">
                <a:sym typeface="Arial" charset="0"/>
              </a:rPr>
              <a:t>Sie müssen nun Ihre 4 Leadership-Handlungen wählen </a:t>
            </a:r>
            <a:br>
              <a:rPr lang="en-GB" altLang="ja-JP" dirty="0">
                <a:sym typeface="Arial" charset="0"/>
              </a:rPr>
            </a:br>
            <a:r>
              <a:rPr lang="de">
                <a:sym typeface="Arial" charset="0"/>
              </a:rPr>
              <a:t>sowie die Reihenfolge, in der Sie sie durchführen wollen.</a:t>
            </a:r>
          </a:p>
          <a:p>
            <a:pPr rtl="0">
              <a:lnSpc>
                <a:spcPct val="100000"/>
              </a:lnSpc>
            </a:pPr>
            <a:r>
              <a:rPr lang="de">
                <a:sym typeface="Arial" charset="0"/>
              </a:rPr>
              <a:t>Beginnen Sie, indem Sie einen </a:t>
            </a:r>
            <a:r>
              <a:rPr lang="de" b="1">
                <a:sym typeface="Arial" charset="0"/>
              </a:rPr>
              <a:t>individuellen </a:t>
            </a:r>
            <a:r>
              <a:rPr lang="de">
                <a:sym typeface="Arial" charset="0"/>
              </a:rPr>
              <a:t>Plan erstellen.</a:t>
            </a:r>
          </a:p>
          <a:p>
            <a:pPr rtl="0">
              <a:lnSpc>
                <a:spcPct val="100000"/>
              </a:lnSpc>
            </a:pPr>
            <a:r>
              <a:rPr lang="de">
                <a:sym typeface="Arial" charset="0"/>
              </a:rPr>
              <a:t>Diskutieren Sie dann und einigen Sie sich </a:t>
            </a:r>
            <a:r>
              <a:rPr lang="de" b="1">
                <a:sym typeface="Arial" charset="0"/>
              </a:rPr>
              <a:t>gemeinsam</a:t>
            </a:r>
            <a:r>
              <a:rPr lang="de">
                <a:sym typeface="Arial" charset="0"/>
              </a:rPr>
              <a:t> auf einen Plan.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90929AB-E1F7-854F-B7ED-C18F0874DF67}"/>
              </a:ext>
            </a:extLst>
          </p:cNvPr>
          <p:cNvSpPr/>
          <p:nvPr/>
        </p:nvSpPr>
        <p:spPr>
          <a:xfrm>
            <a:off x="692855" y="4330700"/>
            <a:ext cx="3345745" cy="20387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rtlCol="0" anchor="ctr"/>
          <a:lstStyle/>
          <a:p>
            <a:pPr rtl="0"/>
            <a:r>
              <a:rPr lang="de" sz="1600" b="1" i="1">
                <a:solidFill>
                  <a:schemeClr val="tx1"/>
                </a:solidFill>
              </a:rPr>
              <a:t>Bitte wägen Sie Folgendes ab: </a:t>
            </a:r>
          </a:p>
          <a:p>
            <a:pPr rtl="0"/>
            <a:r>
              <a:rPr lang="de" sz="1600" i="1">
                <a:solidFill>
                  <a:schemeClr val="tx1"/>
                </a:solidFill>
              </a:rPr>
              <a:t>Die Phase, in der Sie sich befinden, die Persönlichkeit der Leute, die Sie führen, Ihren Ehrgeiz, Ergebnisse zu erzielen und die Widerstandsstufen, die Sie bewältigen müssen.</a:t>
            </a:r>
            <a:endParaRPr lang="da-DK" sz="1600" i="1" dirty="0">
              <a:solidFill>
                <a:schemeClr val="tx1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209619B8-9824-BE4A-957C-8AD00608BFFB}"/>
              </a:ext>
            </a:extLst>
          </p:cNvPr>
          <p:cNvGrpSpPr/>
          <p:nvPr/>
        </p:nvGrpSpPr>
        <p:grpSpPr>
          <a:xfrm>
            <a:off x="4429884" y="4330700"/>
            <a:ext cx="7304122" cy="2038755"/>
            <a:chOff x="4756921" y="3735104"/>
            <a:chExt cx="6831242" cy="1906763"/>
          </a:xfrm>
        </p:grpSpPr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7B80A3C-1077-C647-9DB1-57609CE1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21" y="3735104"/>
              <a:ext cx="1649258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D512DE5A-074A-6445-B3E3-14D7924C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249" y="3735104"/>
              <a:ext cx="1649258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Billede 25">
              <a:extLst>
                <a:ext uri="{FF2B5EF4-FFF2-40B4-BE49-F238E27FC236}">
                  <a16:creationId xmlns:a16="http://schemas.microsoft.com/office/drawing/2014/main" id="{88BD059A-4E1A-2942-B1E1-88F1937FD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577" y="3735104"/>
              <a:ext cx="1649258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Billede 27">
              <a:extLst>
                <a:ext uri="{FF2B5EF4-FFF2-40B4-BE49-F238E27FC236}">
                  <a16:creationId xmlns:a16="http://schemas.microsoft.com/office/drawing/2014/main" id="{8D8C5EF5-5DF0-8340-84C5-F9A396D90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8905" y="3735104"/>
              <a:ext cx="1649258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D2FC2CCD-E12F-354A-B69E-186A01E2B0A3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4" name="Oval 26">
              <a:extLst>
                <a:ext uri="{FF2B5EF4-FFF2-40B4-BE49-F238E27FC236}">
                  <a16:creationId xmlns:a16="http://schemas.microsoft.com/office/drawing/2014/main" id="{4B265FEF-716F-0C45-B791-C936BEEED500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b" anchorCtr="0"/>
            <a:lstStyle/>
            <a:p>
              <a:pPr algn="ctr" rtl="0"/>
              <a:r>
                <a:rPr lang="de" sz="1200">
                  <a:solidFill>
                    <a:schemeClr val="tx1"/>
                  </a:solidFill>
                </a:rPr>
                <a:t>Lesen Sie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de" sz="1200">
                  <a:solidFill>
                    <a:schemeClr val="tx1"/>
                  </a:solidFill>
                </a:rPr>
                <a:t>Seite 12–13</a:t>
              </a:r>
            </a:p>
          </p:txBody>
        </p:sp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156B377D-98D5-A44D-AF00-B5A11F934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968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DURCHFÜHRUNG IHRES PLANS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6185217" cy="4714659"/>
          </a:xfrm>
        </p:spPr>
        <p:txBody>
          <a:bodyPr rtlCol="0"/>
          <a:lstStyle/>
          <a:p>
            <a:pPr rtl="0"/>
            <a:r>
              <a:rPr lang="de" b="1">
                <a:sym typeface="Arial" charset="0"/>
              </a:rPr>
              <a:t>Öffnen</a:t>
            </a:r>
            <a:r>
              <a:rPr lang="de">
                <a:sym typeface="Arial" charset="0"/>
              </a:rPr>
              <a:t> Sie Ihre Handlungen eine nach der anderen, </a:t>
            </a:r>
            <a:r>
              <a:rPr lang="de" b="1">
                <a:sym typeface="Arial" charset="0"/>
              </a:rPr>
              <a:t>lesen Sie</a:t>
            </a:r>
            <a:r>
              <a:rPr lang="de">
                <a:sym typeface="Arial" charset="0"/>
              </a:rPr>
              <a:t> was passiert, und wenden Sie die </a:t>
            </a:r>
            <a:r>
              <a:rPr lang="de" b="1">
                <a:sym typeface="Arial" charset="0"/>
              </a:rPr>
              <a:t>Veränderungen</a:t>
            </a:r>
            <a:r>
              <a:rPr lang="de">
                <a:sym typeface="Arial" charset="0"/>
              </a:rPr>
              <a:t> auf die Positionen der Spielfiguren und des Busses an.</a:t>
            </a:r>
          </a:p>
          <a:p>
            <a:pPr rtl="0"/>
            <a:r>
              <a:rPr lang="de">
                <a:sym typeface="Arial" charset="0"/>
              </a:rPr>
              <a:t>Sie können Ihren Plan </a:t>
            </a:r>
            <a:r>
              <a:rPr lang="de" b="1">
                <a:sym typeface="Arial" charset="0"/>
              </a:rPr>
              <a:t>verändern</a:t>
            </a:r>
            <a:r>
              <a:rPr lang="de">
                <a:sym typeface="Arial" charset="0"/>
              </a:rPr>
              <a:t> und wenn nötig </a:t>
            </a:r>
            <a:r>
              <a:rPr lang="de" b="1">
                <a:sym typeface="Arial" charset="0"/>
              </a:rPr>
              <a:t>neue</a:t>
            </a:r>
            <a:r>
              <a:rPr lang="de">
                <a:sym typeface="Arial" charset="0"/>
              </a:rPr>
              <a:t> Handlungen setzen. </a:t>
            </a:r>
          </a:p>
          <a:p>
            <a:pPr rtl="0"/>
            <a:r>
              <a:rPr lang="de" b="1">
                <a:solidFill>
                  <a:srgbClr val="CD222A"/>
                </a:solidFill>
                <a:sym typeface="Arial" charset="0"/>
              </a:rPr>
              <a:t>Hinweis: </a:t>
            </a:r>
            <a:r>
              <a:rPr lang="de">
                <a:solidFill>
                  <a:srgbClr val="CD222A"/>
                </a:solidFill>
                <a:sym typeface="Arial" charset="0"/>
              </a:rPr>
              <a:t>Sobald eine Karte geöffnet wurde, kann die Handlung nicht rückgängig gemacht werden!</a:t>
            </a: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da-DK" dirty="0"/>
          </a:p>
        </p:txBody>
      </p:sp>
      <p:pic>
        <p:nvPicPr>
          <p:cNvPr id="12" name="Billede 7">
            <a:extLst>
              <a:ext uri="{FF2B5EF4-FFF2-40B4-BE49-F238E27FC236}">
                <a16:creationId xmlns:a16="http://schemas.microsoft.com/office/drawing/2014/main" id="{99F9C966-C7B8-3D4B-91C9-44CF9E7F4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323" y="2012256"/>
            <a:ext cx="3607578" cy="4173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8438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REFLEXIONEN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4128845" cy="4714659"/>
          </a:xfrm>
        </p:spPr>
        <p:txBody>
          <a:bodyPr rtlCol="0"/>
          <a:lstStyle/>
          <a:p>
            <a:pPr rtl="0"/>
            <a:r>
              <a:rPr lang="de" b="1" dirty="0">
                <a:sym typeface="Arial" charset="0"/>
              </a:rPr>
              <a:t>Diskutieren</a:t>
            </a:r>
            <a:r>
              <a:rPr lang="de" dirty="0">
                <a:sym typeface="Arial" charset="0"/>
              </a:rPr>
              <a:t> Sie Ihren Plan und die Ergebnisse Ihrer Handlungen</a:t>
            </a:r>
          </a:p>
          <a:p>
            <a:pPr rtl="0"/>
            <a:endParaRPr lang="da-DK" dirty="0"/>
          </a:p>
        </p:txBody>
      </p:sp>
      <p:sp>
        <p:nvSpPr>
          <p:cNvPr id="9" name="Oval Callout 8"/>
          <p:cNvSpPr/>
          <p:nvPr/>
        </p:nvSpPr>
        <p:spPr>
          <a:xfrm flipH="1">
            <a:off x="5102575" y="1962056"/>
            <a:ext cx="3054747" cy="1626235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„Warum haben Sie die jeweilige Gangart und Karte ausgewählt?“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487872" y="2775174"/>
            <a:ext cx="3142954" cy="1573996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„Was hat gut funktioniert? Was lief nicht nach Plan?“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 flipH="1">
            <a:off x="5903650" y="4349170"/>
            <a:ext cx="2974841" cy="1610347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„Welcher Dialog gab Ihnen am meisten Inspiration?“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AF83967-15C2-B84D-A51F-0EB9DA854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F839DF46-850D-BA43-989F-620BAAFC5C23}"/>
              </a:ext>
            </a:extLst>
          </p:cNvPr>
          <p:cNvSpPr txBox="1"/>
          <p:nvPr/>
        </p:nvSpPr>
        <p:spPr>
          <a:xfrm>
            <a:off x="-1295400" y="383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3853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006FD42-2402-A848-BE31-714BEE4B8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04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6678-FBF2-1C4C-894D-180461FEF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BEISPIELE FÜR TAGESORDNUNGEN</a:t>
            </a:r>
          </a:p>
        </p:txBody>
      </p:sp>
    </p:spTree>
    <p:extLst>
      <p:ext uri="{BB962C8B-B14F-4D97-AF65-F5344CB8AC3E}">
        <p14:creationId xmlns:p14="http://schemas.microsoft.com/office/powerpoint/2010/main" val="2291467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1">
            <a:extLst>
              <a:ext uri="{FF2B5EF4-FFF2-40B4-BE49-F238E27FC236}">
                <a16:creationId xmlns:a16="http://schemas.microsoft.com/office/drawing/2014/main" id="{7382D53B-A9AA-6845-B11D-5F691B475A07}"/>
              </a:ext>
            </a:extLst>
          </p:cNvPr>
          <p:cNvGrpSpPr/>
          <p:nvPr/>
        </p:nvGrpSpPr>
        <p:grpSpPr>
          <a:xfrm>
            <a:off x="4829408" y="1981187"/>
            <a:ext cx="6709080" cy="4180172"/>
            <a:chOff x="2866150" y="1864088"/>
            <a:chExt cx="6709080" cy="4180172"/>
          </a:xfrm>
        </p:grpSpPr>
        <p:sp>
          <p:nvSpPr>
            <p:cNvPr id="18" name="Rektangel 12">
              <a:extLst>
                <a:ext uri="{FF2B5EF4-FFF2-40B4-BE49-F238E27FC236}">
                  <a16:creationId xmlns:a16="http://schemas.microsoft.com/office/drawing/2014/main" id="{B964057A-0711-8B4B-BEBD-415E445419B4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dirty="0"/>
            </a:p>
          </p:txBody>
        </p:sp>
        <p:pic>
          <p:nvPicPr>
            <p:cNvPr id="19" name="Billede 13">
              <a:extLst>
                <a:ext uri="{FF2B5EF4-FFF2-40B4-BE49-F238E27FC236}">
                  <a16:creationId xmlns:a16="http://schemas.microsoft.com/office/drawing/2014/main" id="{BE5313B8-66FE-1748-B3F6-29C48D5AB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80356" y="1864088"/>
              <a:ext cx="3351498" cy="3808764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20" name="Billede 14">
              <a:extLst>
                <a:ext uri="{FF2B5EF4-FFF2-40B4-BE49-F238E27FC236}">
                  <a16:creationId xmlns:a16="http://schemas.microsoft.com/office/drawing/2014/main" id="{DB6CCC92-60DB-C84D-A0DF-C258891DE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2136" y="2236111"/>
              <a:ext cx="3350955" cy="3808149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sp>
        <p:nvSpPr>
          <p:cNvPr id="21" name="Oval Callout 10">
            <a:extLst>
              <a:ext uri="{FF2B5EF4-FFF2-40B4-BE49-F238E27FC236}">
                <a16:creationId xmlns:a16="http://schemas.microsoft.com/office/drawing/2014/main" id="{452682C0-255D-9440-BF8A-3DA0C8B2D729}"/>
              </a:ext>
            </a:extLst>
          </p:cNvPr>
          <p:cNvSpPr/>
          <p:nvPr/>
        </p:nvSpPr>
        <p:spPr>
          <a:xfrm flipH="1">
            <a:off x="1540862" y="3300962"/>
            <a:ext cx="2834958" cy="1327614"/>
          </a:xfrm>
          <a:prstGeom prst="wedgeEllipseCallout">
            <a:avLst>
              <a:gd name="adj1" fmla="val 27691"/>
              <a:gd name="adj2" fmla="val -65497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„Was sind Ihre Ziele in Bezug auf die Veränderung?“</a:t>
            </a:r>
          </a:p>
        </p:txBody>
      </p:sp>
      <p:sp>
        <p:nvSpPr>
          <p:cNvPr id="22" name="Oval Callout 10">
            <a:extLst>
              <a:ext uri="{FF2B5EF4-FFF2-40B4-BE49-F238E27FC236}">
                <a16:creationId xmlns:a16="http://schemas.microsoft.com/office/drawing/2014/main" id="{A9BD2D88-6ED0-2648-90D6-AC23413613D8}"/>
              </a:ext>
            </a:extLst>
          </p:cNvPr>
          <p:cNvSpPr/>
          <p:nvPr/>
        </p:nvSpPr>
        <p:spPr>
          <a:xfrm flipH="1">
            <a:off x="447661" y="5042188"/>
            <a:ext cx="2739920" cy="1232207"/>
          </a:xfrm>
          <a:prstGeom prst="wedgeEllipseCallout">
            <a:avLst>
              <a:gd name="adj1" fmla="val -17181"/>
              <a:gd name="adj2" fmla="val -7257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„Wie werden Ihre Mitarbeiter reagieren?“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EINFÜHRUNG IN DIE UMSETZUNGSPHASE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AAE028-83A6-014E-8DFD-F848D07ED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de" b="1" dirty="0"/>
              <a:t>Lesen</a:t>
            </a:r>
            <a:r>
              <a:rPr lang="de" dirty="0"/>
              <a:t> Sie die Einführung zur </a:t>
            </a:r>
            <a:br>
              <a:rPr lang="en-GB" dirty="0"/>
            </a:br>
            <a:r>
              <a:rPr lang="de" dirty="0"/>
              <a:t>Phase und notieren Sie eventuelle </a:t>
            </a:r>
            <a:br>
              <a:rPr lang="en-GB" dirty="0"/>
            </a:br>
            <a:r>
              <a:rPr lang="de" b="1" dirty="0"/>
              <a:t>Reflexionen.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00F01B49-4174-1F48-A9C9-AF4C03B9D8FB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46AA5733-B55D-D34F-8CA8-B0F0EF6089D8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de" sz="1200">
                  <a:solidFill>
                    <a:schemeClr val="tx1"/>
                  </a:solidFill>
                </a:rPr>
                <a:t>Lesen Sie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de" sz="1200">
                  <a:solidFill>
                    <a:schemeClr val="tx1"/>
                  </a:solidFill>
                </a:rPr>
                <a:t>Seite 8</a:t>
              </a:r>
            </a:p>
          </p:txBody>
        </p:sp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CB435D01-E91E-AE47-88B0-5BB57B78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023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WAHL DER GANGART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01D1A83-5674-C441-8D6C-BC3B0B37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" b="1" dirty="0"/>
              <a:t>Lesen</a:t>
            </a:r>
            <a:r>
              <a:rPr lang="de" dirty="0"/>
              <a:t> Sie sich einzeln die Wahl der Gangart durch und reflektieren Sie über Ihre eigene Meinung.</a:t>
            </a:r>
          </a:p>
          <a:p>
            <a:pPr rtl="0">
              <a:lnSpc>
                <a:spcPct val="100000"/>
              </a:lnSpc>
            </a:pPr>
            <a:r>
              <a:rPr lang="de" dirty="0"/>
              <a:t>Wenn Sie als Gruppe bereit sind, diskutieren und wählen Sie die Gangart, </a:t>
            </a:r>
            <a:br>
              <a:rPr lang="en-GB" dirty="0"/>
            </a:br>
            <a:r>
              <a:rPr lang="de" dirty="0"/>
              <a:t>auf die Sie sich </a:t>
            </a:r>
            <a:r>
              <a:rPr lang="de" b="1" dirty="0"/>
              <a:t>einigen</a:t>
            </a:r>
            <a:r>
              <a:rPr lang="de" dirty="0"/>
              <a:t>.</a:t>
            </a:r>
          </a:p>
          <a:p>
            <a:pPr rtl="0">
              <a:lnSpc>
                <a:spcPct val="100000"/>
              </a:lnSpc>
            </a:pPr>
            <a:r>
              <a:rPr lang="de" b="1" dirty="0"/>
              <a:t>Öffnen</a:t>
            </a:r>
            <a:r>
              <a:rPr lang="de" dirty="0"/>
              <a:t> Sie dann die gewählte Gangart </a:t>
            </a:r>
            <a:br>
              <a:rPr lang="de" dirty="0"/>
            </a:br>
            <a:r>
              <a:rPr lang="de" dirty="0">
                <a:sym typeface="Arial" charset="0"/>
              </a:rPr>
              <a:t>und wenden </a:t>
            </a:r>
            <a:r>
              <a:rPr lang="de" dirty="0"/>
              <a:t>Sie die </a:t>
            </a:r>
            <a:r>
              <a:rPr lang="de" b="1" dirty="0">
                <a:sym typeface="Arial" charset="0"/>
              </a:rPr>
              <a:t>Veränderungen</a:t>
            </a:r>
            <a:r>
              <a:rPr lang="de" dirty="0">
                <a:sym typeface="Arial" charset="0"/>
              </a:rPr>
              <a:t> </a:t>
            </a:r>
            <a:br>
              <a:rPr lang="de" dirty="0">
                <a:sym typeface="Arial" charset="0"/>
              </a:rPr>
            </a:br>
            <a:r>
              <a:rPr lang="de" dirty="0">
                <a:sym typeface="Arial" charset="0"/>
              </a:rPr>
              <a:t>auf die Positionen der Spielfiguren </a:t>
            </a:r>
            <a:br>
              <a:rPr lang="de" dirty="0">
                <a:sym typeface="Arial" charset="0"/>
              </a:rPr>
            </a:br>
            <a:r>
              <a:rPr lang="de" dirty="0">
                <a:sym typeface="Arial" charset="0"/>
              </a:rPr>
              <a:t>und des Busses an</a:t>
            </a:r>
            <a:r>
              <a:rPr lang="de" dirty="0"/>
              <a:t>.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C261DADF-9656-1844-A5E9-E5B34A793529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62DF2499-A6EC-EB4A-8FDB-401F1AA5F2DC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b" anchorCtr="0"/>
            <a:lstStyle/>
            <a:p>
              <a:pPr algn="ctr" rtl="0"/>
              <a:r>
                <a:rPr lang="de" sz="1200" dirty="0">
                  <a:solidFill>
                    <a:schemeClr val="tx1"/>
                  </a:solidFill>
                </a:rPr>
                <a:t>Lesen Sie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de" sz="1200" dirty="0">
                  <a:solidFill>
                    <a:schemeClr val="tx1"/>
                  </a:solidFill>
                </a:rPr>
                <a:t>Seite 10–11</a:t>
              </a:r>
            </a:p>
          </p:txBody>
        </p:sp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E9B8CC8A-42A6-D84F-979C-F1C6C065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F2EA11FF-74C8-EC40-A58F-E8C99063D28E}"/>
              </a:ext>
            </a:extLst>
          </p:cNvPr>
          <p:cNvGrpSpPr/>
          <p:nvPr/>
        </p:nvGrpSpPr>
        <p:grpSpPr>
          <a:xfrm>
            <a:off x="6245859" y="3122452"/>
            <a:ext cx="5390388" cy="3358765"/>
            <a:chOff x="2866150" y="1864047"/>
            <a:chExt cx="6709080" cy="4180445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C0DB6EED-866E-AB40-8D8B-804BC0E39654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strike="sngStrike" dirty="0"/>
            </a:p>
          </p:txBody>
        </p:sp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6E713CEE-DDD4-AB4D-8B8F-BA9BF6084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8222" y="1864047"/>
              <a:ext cx="3351110" cy="3808325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DA48E549-484F-E540-BD73-1CB331816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1931" y="2235879"/>
              <a:ext cx="3351364" cy="3808613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1DCC730A-6EF1-F742-9889-BA01353912EF}"/>
              </a:ext>
            </a:extLst>
          </p:cNvPr>
          <p:cNvSpPr/>
          <p:nvPr/>
        </p:nvSpPr>
        <p:spPr>
          <a:xfrm>
            <a:off x="643180" y="4816187"/>
            <a:ext cx="3345745" cy="15536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rtlCol="0" anchor="ctr"/>
          <a:lstStyle/>
          <a:p>
            <a:pPr rtl="0"/>
            <a:r>
              <a:rPr lang="de" sz="1600" b="1" i="1" dirty="0">
                <a:solidFill>
                  <a:schemeClr val="tx1"/>
                </a:solidFill>
              </a:rPr>
              <a:t>Bitte wägen Sie Folgendes ab: </a:t>
            </a:r>
          </a:p>
          <a:p>
            <a:pPr rtl="0"/>
            <a:r>
              <a:rPr lang="de" sz="1600" i="1" dirty="0">
                <a:solidFill>
                  <a:schemeClr val="tx1"/>
                </a:solidFill>
              </a:rPr>
              <a:t>Die Phase, in der Sie sich befinden, die Leute, die Sie führen, Ihren Ehrgeiz, Ergebnisse zu erzielen und den auftretenden Widerstand.</a:t>
            </a:r>
            <a:endParaRPr lang="da-DK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87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WAHL DER LEADERSHIP-HANDLUNGEN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01D1A83-5674-C441-8D6C-BC3B0B37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">
                <a:sym typeface="Arial" charset="0"/>
              </a:rPr>
              <a:t>Sie müssen nun Ihre 4 Leadership-Handlungen wählen </a:t>
            </a:r>
            <a:br>
              <a:rPr lang="en-GB" altLang="ja-JP" dirty="0">
                <a:sym typeface="Arial" charset="0"/>
              </a:rPr>
            </a:br>
            <a:r>
              <a:rPr lang="de">
                <a:sym typeface="Arial" charset="0"/>
              </a:rPr>
              <a:t>sowie die Reihenfolge, in der Sie sie durchführen wollen.</a:t>
            </a:r>
          </a:p>
          <a:p>
            <a:pPr rtl="0">
              <a:lnSpc>
                <a:spcPct val="100000"/>
              </a:lnSpc>
            </a:pPr>
            <a:r>
              <a:rPr lang="de">
                <a:sym typeface="Arial" charset="0"/>
              </a:rPr>
              <a:t>Beginnen Sie, indem Sie einen </a:t>
            </a:r>
            <a:r>
              <a:rPr lang="de" b="1">
                <a:sym typeface="Arial" charset="0"/>
              </a:rPr>
              <a:t>individuellen </a:t>
            </a:r>
            <a:r>
              <a:rPr lang="de">
                <a:sym typeface="Arial" charset="0"/>
              </a:rPr>
              <a:t>Plan erstellen.</a:t>
            </a:r>
          </a:p>
          <a:p>
            <a:pPr rtl="0">
              <a:lnSpc>
                <a:spcPct val="100000"/>
              </a:lnSpc>
            </a:pPr>
            <a:r>
              <a:rPr lang="de">
                <a:sym typeface="Arial" charset="0"/>
              </a:rPr>
              <a:t>Diskutieren Sie dann und einigen Sie sich </a:t>
            </a:r>
            <a:r>
              <a:rPr lang="de" b="1">
                <a:sym typeface="Arial" charset="0"/>
              </a:rPr>
              <a:t>gemeinsam</a:t>
            </a:r>
            <a:r>
              <a:rPr lang="de">
                <a:sym typeface="Arial" charset="0"/>
              </a:rPr>
              <a:t> auf einen Plan.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90929AB-E1F7-854F-B7ED-C18F0874DF67}"/>
              </a:ext>
            </a:extLst>
          </p:cNvPr>
          <p:cNvSpPr/>
          <p:nvPr/>
        </p:nvSpPr>
        <p:spPr>
          <a:xfrm>
            <a:off x="692855" y="4330700"/>
            <a:ext cx="3345745" cy="20387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rtlCol="0" anchor="ctr"/>
          <a:lstStyle/>
          <a:p>
            <a:pPr rtl="0"/>
            <a:r>
              <a:rPr lang="de" sz="1600" b="1" i="1">
                <a:solidFill>
                  <a:schemeClr val="tx1"/>
                </a:solidFill>
              </a:rPr>
              <a:t>Bitte wägen Sie Folgendes ab: </a:t>
            </a:r>
          </a:p>
          <a:p>
            <a:pPr rtl="0"/>
            <a:r>
              <a:rPr lang="de" sz="1600" i="1">
                <a:solidFill>
                  <a:schemeClr val="tx1"/>
                </a:solidFill>
              </a:rPr>
              <a:t>Die Phase, in der Sie sich befinden, die Persönlichkeit der Leute, die Sie führen, Ihren Ehrgeiz, Ergebnisse zu erzielen und die Widerstandsstufen, die Sie bewältigen müssen.</a:t>
            </a:r>
            <a:endParaRPr lang="da-DK" sz="1600" i="1" dirty="0">
              <a:solidFill>
                <a:schemeClr val="tx1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209619B8-9824-BE4A-957C-8AD00608BFFB}"/>
              </a:ext>
            </a:extLst>
          </p:cNvPr>
          <p:cNvGrpSpPr/>
          <p:nvPr/>
        </p:nvGrpSpPr>
        <p:grpSpPr>
          <a:xfrm>
            <a:off x="4429884" y="4330700"/>
            <a:ext cx="7304121" cy="2038755"/>
            <a:chOff x="4756921" y="3735104"/>
            <a:chExt cx="6831241" cy="1906763"/>
          </a:xfrm>
        </p:grpSpPr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7B80A3C-1077-C647-9DB1-57609CE1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21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D512DE5A-074A-6445-B3E3-14D7924C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249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Billede 25">
              <a:extLst>
                <a:ext uri="{FF2B5EF4-FFF2-40B4-BE49-F238E27FC236}">
                  <a16:creationId xmlns:a16="http://schemas.microsoft.com/office/drawing/2014/main" id="{88BD059A-4E1A-2942-B1E1-88F1937FD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577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Billede 27">
              <a:extLst>
                <a:ext uri="{FF2B5EF4-FFF2-40B4-BE49-F238E27FC236}">
                  <a16:creationId xmlns:a16="http://schemas.microsoft.com/office/drawing/2014/main" id="{8D8C5EF5-5DF0-8340-84C5-F9A396D90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8905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D2FC2CCD-E12F-354A-B69E-186A01E2B0A3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4" name="Oval 26">
              <a:extLst>
                <a:ext uri="{FF2B5EF4-FFF2-40B4-BE49-F238E27FC236}">
                  <a16:creationId xmlns:a16="http://schemas.microsoft.com/office/drawing/2014/main" id="{4B265FEF-716F-0C45-B791-C936BEEED500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b" anchorCtr="0"/>
            <a:lstStyle/>
            <a:p>
              <a:pPr algn="ctr" rtl="0"/>
              <a:r>
                <a:rPr lang="de" sz="1200">
                  <a:solidFill>
                    <a:schemeClr val="tx1"/>
                  </a:solidFill>
                </a:rPr>
                <a:t>Lesen Sie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de" sz="1200">
                  <a:solidFill>
                    <a:schemeClr val="tx1"/>
                  </a:solidFill>
                </a:rPr>
                <a:t>Seite 12–13</a:t>
              </a:r>
            </a:p>
          </p:txBody>
        </p:sp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156B377D-98D5-A44D-AF00-B5A11F934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5768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DURCHFÜHRUNG IHRES PLANS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6185217" cy="4714659"/>
          </a:xfrm>
        </p:spPr>
        <p:txBody>
          <a:bodyPr rtlCol="0"/>
          <a:lstStyle/>
          <a:p>
            <a:pPr rtl="0"/>
            <a:r>
              <a:rPr lang="de" b="1">
                <a:sym typeface="Arial" charset="0"/>
              </a:rPr>
              <a:t>Öffnen</a:t>
            </a:r>
            <a:r>
              <a:rPr lang="de">
                <a:sym typeface="Arial" charset="0"/>
              </a:rPr>
              <a:t> Sie Ihre Handlungen eine nach der anderen, </a:t>
            </a:r>
            <a:r>
              <a:rPr lang="de" b="1">
                <a:sym typeface="Arial" charset="0"/>
              </a:rPr>
              <a:t>lesen Sie</a:t>
            </a:r>
            <a:r>
              <a:rPr lang="de">
                <a:sym typeface="Arial" charset="0"/>
              </a:rPr>
              <a:t> was passiert, und wenden Sie die </a:t>
            </a:r>
            <a:r>
              <a:rPr lang="de" b="1">
                <a:sym typeface="Arial" charset="0"/>
              </a:rPr>
              <a:t>Veränderungen</a:t>
            </a:r>
            <a:r>
              <a:rPr lang="de">
                <a:sym typeface="Arial" charset="0"/>
              </a:rPr>
              <a:t> auf die Positionen der Spielfiguren und des Busses an.</a:t>
            </a:r>
          </a:p>
          <a:p>
            <a:pPr rtl="0"/>
            <a:r>
              <a:rPr lang="de">
                <a:sym typeface="Arial" charset="0"/>
              </a:rPr>
              <a:t>Sie können Ihren Plan </a:t>
            </a:r>
            <a:r>
              <a:rPr lang="de" b="1">
                <a:sym typeface="Arial" charset="0"/>
              </a:rPr>
              <a:t>verändern</a:t>
            </a:r>
            <a:r>
              <a:rPr lang="de">
                <a:sym typeface="Arial" charset="0"/>
              </a:rPr>
              <a:t> und wenn nötig </a:t>
            </a:r>
            <a:r>
              <a:rPr lang="de" b="1">
                <a:sym typeface="Arial" charset="0"/>
              </a:rPr>
              <a:t>neue</a:t>
            </a:r>
            <a:r>
              <a:rPr lang="de">
                <a:sym typeface="Arial" charset="0"/>
              </a:rPr>
              <a:t> Handlungen setzen. </a:t>
            </a:r>
          </a:p>
          <a:p>
            <a:pPr rtl="0"/>
            <a:r>
              <a:rPr lang="de" b="1">
                <a:solidFill>
                  <a:srgbClr val="CD222A"/>
                </a:solidFill>
                <a:sym typeface="Arial" charset="0"/>
              </a:rPr>
              <a:t>Hinweis: </a:t>
            </a:r>
            <a:r>
              <a:rPr lang="de">
                <a:solidFill>
                  <a:srgbClr val="CD222A"/>
                </a:solidFill>
                <a:sym typeface="Arial" charset="0"/>
              </a:rPr>
              <a:t>Sobald eine Karte geöffnet wurde, kann die Handlung nicht rückgängig gemacht werden!</a:t>
            </a: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da-DK" dirty="0"/>
          </a:p>
        </p:txBody>
      </p:sp>
      <p:pic>
        <p:nvPicPr>
          <p:cNvPr id="12" name="Billede 7">
            <a:extLst>
              <a:ext uri="{FF2B5EF4-FFF2-40B4-BE49-F238E27FC236}">
                <a16:creationId xmlns:a16="http://schemas.microsoft.com/office/drawing/2014/main" id="{99F9C966-C7B8-3D4B-91C9-44CF9E7F4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60" y="2013571"/>
            <a:ext cx="3605305" cy="4170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971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REFLEXIONEN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4128845" cy="4714659"/>
          </a:xfrm>
        </p:spPr>
        <p:txBody>
          <a:bodyPr rtlCol="0"/>
          <a:lstStyle/>
          <a:p>
            <a:pPr rtl="0"/>
            <a:r>
              <a:rPr lang="de" b="1" dirty="0">
                <a:sym typeface="Arial" charset="0"/>
              </a:rPr>
              <a:t>Diskutieren</a:t>
            </a:r>
            <a:r>
              <a:rPr lang="de" dirty="0">
                <a:sym typeface="Arial" charset="0"/>
              </a:rPr>
              <a:t> Sie Ihren Plan und die Ergebnisse Ihrer Handlungen</a:t>
            </a:r>
          </a:p>
          <a:p>
            <a:pPr rtl="0"/>
            <a:endParaRPr lang="da-DK" dirty="0"/>
          </a:p>
        </p:txBody>
      </p:sp>
      <p:sp>
        <p:nvSpPr>
          <p:cNvPr id="9" name="Oval Callout 8"/>
          <p:cNvSpPr/>
          <p:nvPr/>
        </p:nvSpPr>
        <p:spPr>
          <a:xfrm flipH="1">
            <a:off x="5102575" y="1962056"/>
            <a:ext cx="3054747" cy="1626235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„Warum haben Sie die jeweilige Gangart und Karte ausgewählt?“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487872" y="2775174"/>
            <a:ext cx="3142954" cy="1573996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„Was hat gut funktioniert? Was lief nicht nach Plan?“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 flipH="1">
            <a:off x="5903650" y="4349170"/>
            <a:ext cx="2974841" cy="1610347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„Welcher Dialog gab Ihnen am meisten Inspiration?“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88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006FD42-2402-A848-BE31-714BEE4B8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98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B9F6BA0-E0B2-3846-914A-E3E98B1B1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01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1">
            <a:extLst>
              <a:ext uri="{FF2B5EF4-FFF2-40B4-BE49-F238E27FC236}">
                <a16:creationId xmlns:a16="http://schemas.microsoft.com/office/drawing/2014/main" id="{27894213-CD0F-024E-95B7-A1316EECF921}"/>
              </a:ext>
            </a:extLst>
          </p:cNvPr>
          <p:cNvGrpSpPr/>
          <p:nvPr/>
        </p:nvGrpSpPr>
        <p:grpSpPr>
          <a:xfrm>
            <a:off x="4829408" y="1981187"/>
            <a:ext cx="6709080" cy="4182140"/>
            <a:chOff x="2866150" y="1862120"/>
            <a:chExt cx="6709080" cy="4182140"/>
          </a:xfrm>
        </p:grpSpPr>
        <p:sp>
          <p:nvSpPr>
            <p:cNvPr id="18" name="Rektangel 12">
              <a:extLst>
                <a:ext uri="{FF2B5EF4-FFF2-40B4-BE49-F238E27FC236}">
                  <a16:creationId xmlns:a16="http://schemas.microsoft.com/office/drawing/2014/main" id="{C2FE3758-9AD6-C840-87C0-36A30EF86D5C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dirty="0"/>
            </a:p>
          </p:txBody>
        </p:sp>
        <p:pic>
          <p:nvPicPr>
            <p:cNvPr id="19" name="Billede 13">
              <a:extLst>
                <a:ext uri="{FF2B5EF4-FFF2-40B4-BE49-F238E27FC236}">
                  <a16:creationId xmlns:a16="http://schemas.microsoft.com/office/drawing/2014/main" id="{2819FC5D-04CA-604B-87B7-B9CE9C7A9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6526" y="1862120"/>
              <a:ext cx="3354503" cy="3812181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20" name="Billede 14">
              <a:extLst>
                <a:ext uri="{FF2B5EF4-FFF2-40B4-BE49-F238E27FC236}">
                  <a16:creationId xmlns:a16="http://schemas.microsoft.com/office/drawing/2014/main" id="{8E1C7939-A5BC-CF4F-BF25-81D25BA22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2136" y="2236111"/>
              <a:ext cx="3350955" cy="3808149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sp>
        <p:nvSpPr>
          <p:cNvPr id="21" name="Oval Callout 10">
            <a:extLst>
              <a:ext uri="{FF2B5EF4-FFF2-40B4-BE49-F238E27FC236}">
                <a16:creationId xmlns:a16="http://schemas.microsoft.com/office/drawing/2014/main" id="{3E2B5FB1-454A-994A-8B9D-4814D8890B71}"/>
              </a:ext>
            </a:extLst>
          </p:cNvPr>
          <p:cNvSpPr/>
          <p:nvPr/>
        </p:nvSpPr>
        <p:spPr>
          <a:xfrm flipH="1">
            <a:off x="1540862" y="3300962"/>
            <a:ext cx="2834958" cy="1327614"/>
          </a:xfrm>
          <a:prstGeom prst="wedgeEllipseCallout">
            <a:avLst>
              <a:gd name="adj1" fmla="val 27691"/>
              <a:gd name="adj2" fmla="val -65497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„Was sind Ihre Ziele in Bezug auf die Veränderung?“</a:t>
            </a:r>
          </a:p>
        </p:txBody>
      </p:sp>
      <p:sp>
        <p:nvSpPr>
          <p:cNvPr id="22" name="Oval Callout 10">
            <a:extLst>
              <a:ext uri="{FF2B5EF4-FFF2-40B4-BE49-F238E27FC236}">
                <a16:creationId xmlns:a16="http://schemas.microsoft.com/office/drawing/2014/main" id="{EE93F8F4-D4DB-864C-BEAB-9E7262F4E210}"/>
              </a:ext>
            </a:extLst>
          </p:cNvPr>
          <p:cNvSpPr/>
          <p:nvPr/>
        </p:nvSpPr>
        <p:spPr>
          <a:xfrm flipH="1">
            <a:off x="447661" y="5042188"/>
            <a:ext cx="2739920" cy="1232207"/>
          </a:xfrm>
          <a:prstGeom prst="wedgeEllipseCallout">
            <a:avLst>
              <a:gd name="adj1" fmla="val -17181"/>
              <a:gd name="adj2" fmla="val -7257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„Wie werden Ihre Mitarbeiter reagieren?“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EINFÜHRUNG IN DIE VERANKERUNGSPHASE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AAE028-83A6-014E-8DFD-F848D07ED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de" b="1" dirty="0"/>
              <a:t>Lesen</a:t>
            </a:r>
            <a:r>
              <a:rPr lang="de" dirty="0"/>
              <a:t> Sie die Einführung zur </a:t>
            </a:r>
            <a:br>
              <a:rPr lang="en-GB" dirty="0"/>
            </a:br>
            <a:r>
              <a:rPr lang="de" dirty="0"/>
              <a:t>Phase und notieren Sie eventuelle </a:t>
            </a:r>
            <a:br>
              <a:rPr lang="en-GB" dirty="0"/>
            </a:br>
            <a:r>
              <a:rPr lang="de" b="1" dirty="0"/>
              <a:t>Reflexionen.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00F01B49-4174-1F48-A9C9-AF4C03B9D8FB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46AA5733-B55D-D34F-8CA8-B0F0EF6089D8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de" sz="1200">
                  <a:solidFill>
                    <a:schemeClr val="tx1"/>
                  </a:solidFill>
                </a:rPr>
                <a:t>Lesen Sie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de" sz="1200">
                  <a:solidFill>
                    <a:schemeClr val="tx1"/>
                  </a:solidFill>
                </a:rPr>
                <a:t>Seite 8</a:t>
              </a:r>
            </a:p>
          </p:txBody>
        </p:sp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CB435D01-E91E-AE47-88B0-5BB57B78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189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WAHL DER GANGART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01D1A83-5674-C441-8D6C-BC3B0B37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" b="1" dirty="0"/>
              <a:t>Lesen</a:t>
            </a:r>
            <a:r>
              <a:rPr lang="de" dirty="0"/>
              <a:t> Sie sich einzeln die Wahl der Gangart durch und reflektieren Sie über Ihre eigene Meinung.</a:t>
            </a:r>
          </a:p>
          <a:p>
            <a:pPr rtl="0">
              <a:lnSpc>
                <a:spcPct val="100000"/>
              </a:lnSpc>
            </a:pPr>
            <a:r>
              <a:rPr lang="de" dirty="0"/>
              <a:t>Wenn Sie als Gruppe bereit sind, diskutieren und wählen Sie die Gangart, </a:t>
            </a:r>
            <a:br>
              <a:rPr lang="en-GB" dirty="0"/>
            </a:br>
            <a:r>
              <a:rPr lang="de" dirty="0"/>
              <a:t>auf die Sie sich </a:t>
            </a:r>
            <a:r>
              <a:rPr lang="de" b="1" dirty="0"/>
              <a:t>einigen</a:t>
            </a:r>
            <a:r>
              <a:rPr lang="de" dirty="0"/>
              <a:t>.</a:t>
            </a:r>
          </a:p>
          <a:p>
            <a:pPr rtl="0">
              <a:lnSpc>
                <a:spcPct val="100000"/>
              </a:lnSpc>
            </a:pPr>
            <a:r>
              <a:rPr lang="de" b="1" dirty="0"/>
              <a:t>Öffnen</a:t>
            </a:r>
            <a:r>
              <a:rPr lang="de" dirty="0"/>
              <a:t> Sie dann die gewählte Gangart </a:t>
            </a:r>
            <a:r>
              <a:rPr lang="de" dirty="0">
                <a:sym typeface="Arial" charset="0"/>
              </a:rPr>
              <a:t>und </a:t>
            </a:r>
            <a:br>
              <a:rPr lang="de" dirty="0">
                <a:sym typeface="Arial" charset="0"/>
              </a:rPr>
            </a:br>
            <a:r>
              <a:rPr lang="de" dirty="0">
                <a:sym typeface="Arial" charset="0"/>
              </a:rPr>
              <a:t>wenden </a:t>
            </a:r>
            <a:r>
              <a:rPr lang="de" dirty="0"/>
              <a:t>Sie die </a:t>
            </a:r>
            <a:r>
              <a:rPr lang="de" b="1" dirty="0">
                <a:sym typeface="Arial" charset="0"/>
              </a:rPr>
              <a:t>Veränderungen</a:t>
            </a:r>
            <a:r>
              <a:rPr lang="de" dirty="0">
                <a:sym typeface="Arial" charset="0"/>
              </a:rPr>
              <a:t> auf </a:t>
            </a:r>
            <a:br>
              <a:rPr lang="de" dirty="0">
                <a:sym typeface="Arial" charset="0"/>
              </a:rPr>
            </a:br>
            <a:r>
              <a:rPr lang="de" dirty="0">
                <a:sym typeface="Arial" charset="0"/>
              </a:rPr>
              <a:t>die Positionen der Spielfiguren</a:t>
            </a:r>
            <a:br>
              <a:rPr lang="de" dirty="0">
                <a:sym typeface="Arial" charset="0"/>
              </a:rPr>
            </a:br>
            <a:r>
              <a:rPr lang="de" dirty="0">
                <a:sym typeface="Arial" charset="0"/>
              </a:rPr>
              <a:t> und des Busses an</a:t>
            </a:r>
            <a:r>
              <a:rPr lang="de" dirty="0"/>
              <a:t>.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C261DADF-9656-1844-A5E9-E5B34A793529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62DF2499-A6EC-EB4A-8FDB-401F1AA5F2DC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b" anchorCtr="0"/>
            <a:lstStyle/>
            <a:p>
              <a:pPr algn="ctr" rtl="0"/>
              <a:r>
                <a:rPr lang="de" sz="1200" dirty="0">
                  <a:solidFill>
                    <a:schemeClr val="tx1"/>
                  </a:solidFill>
                </a:rPr>
                <a:t>Lesen Sie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de" sz="1200" dirty="0">
                  <a:solidFill>
                    <a:schemeClr val="tx1"/>
                  </a:solidFill>
                </a:rPr>
                <a:t>Seite 10–11</a:t>
              </a:r>
            </a:p>
          </p:txBody>
        </p:sp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E9B8CC8A-42A6-D84F-979C-F1C6C065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F2EA11FF-74C8-EC40-A58F-E8C99063D28E}"/>
              </a:ext>
            </a:extLst>
          </p:cNvPr>
          <p:cNvGrpSpPr/>
          <p:nvPr/>
        </p:nvGrpSpPr>
        <p:grpSpPr>
          <a:xfrm>
            <a:off x="6245859" y="3121906"/>
            <a:ext cx="5390388" cy="3360671"/>
            <a:chOff x="2866150" y="1863368"/>
            <a:chExt cx="6709080" cy="4182816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C0DB6EED-866E-AB40-8D8B-804BC0E39654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strike="sngStrike" dirty="0"/>
            </a:p>
          </p:txBody>
        </p:sp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6E713CEE-DDD4-AB4D-8B8F-BA9BF6084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7624" y="1863368"/>
              <a:ext cx="3352306" cy="3809681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DA48E549-484F-E540-BD73-1CB331816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0440" y="2234184"/>
              <a:ext cx="3354346" cy="3812000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1DCC730A-6EF1-F742-9889-BA01353912EF}"/>
              </a:ext>
            </a:extLst>
          </p:cNvPr>
          <p:cNvSpPr/>
          <p:nvPr/>
        </p:nvSpPr>
        <p:spPr>
          <a:xfrm>
            <a:off x="643180" y="4816187"/>
            <a:ext cx="3345745" cy="15536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rtlCol="0" anchor="ctr"/>
          <a:lstStyle/>
          <a:p>
            <a:pPr rtl="0"/>
            <a:r>
              <a:rPr lang="de" sz="1600" b="1" i="1" dirty="0">
                <a:solidFill>
                  <a:schemeClr val="tx1"/>
                </a:solidFill>
              </a:rPr>
              <a:t>Bitte wägen Sie Folgendes ab: </a:t>
            </a:r>
          </a:p>
          <a:p>
            <a:pPr rtl="0"/>
            <a:r>
              <a:rPr lang="de" sz="1600" i="1" dirty="0">
                <a:solidFill>
                  <a:schemeClr val="tx1"/>
                </a:solidFill>
              </a:rPr>
              <a:t>Die Phase, in der Sie sich befinden, die Leute, die Sie führen, Ihren Ehrgeiz, Ergebnisse zu erzielen und den auftretenden Widerstand.</a:t>
            </a:r>
            <a:endParaRPr lang="da-DK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10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WAHL DER LEADERSHIP-HANDLUNGEN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01D1A83-5674-C441-8D6C-BC3B0B37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">
                <a:sym typeface="Arial" charset="0"/>
              </a:rPr>
              <a:t>Sie müssen nun Ihre 4 Leadership-Handlungen wählen </a:t>
            </a:r>
            <a:br>
              <a:rPr lang="en-GB" altLang="ja-JP" dirty="0">
                <a:sym typeface="Arial" charset="0"/>
              </a:rPr>
            </a:br>
            <a:r>
              <a:rPr lang="de">
                <a:sym typeface="Arial" charset="0"/>
              </a:rPr>
              <a:t>sowie die Reihenfolge, in der Sie sie durchführen wollen.</a:t>
            </a:r>
          </a:p>
          <a:p>
            <a:pPr rtl="0">
              <a:lnSpc>
                <a:spcPct val="100000"/>
              </a:lnSpc>
            </a:pPr>
            <a:r>
              <a:rPr lang="de">
                <a:sym typeface="Arial" charset="0"/>
              </a:rPr>
              <a:t>Beginnen Sie, indem Sie einen </a:t>
            </a:r>
            <a:r>
              <a:rPr lang="de" b="1">
                <a:sym typeface="Arial" charset="0"/>
              </a:rPr>
              <a:t>individuellen </a:t>
            </a:r>
            <a:r>
              <a:rPr lang="de">
                <a:sym typeface="Arial" charset="0"/>
              </a:rPr>
              <a:t>Plan erstellen.</a:t>
            </a:r>
          </a:p>
          <a:p>
            <a:pPr rtl="0">
              <a:lnSpc>
                <a:spcPct val="100000"/>
              </a:lnSpc>
            </a:pPr>
            <a:r>
              <a:rPr lang="de">
                <a:sym typeface="Arial" charset="0"/>
              </a:rPr>
              <a:t>Diskutieren Sie dann und einigen Sie sich </a:t>
            </a:r>
            <a:r>
              <a:rPr lang="de" b="1">
                <a:sym typeface="Arial" charset="0"/>
              </a:rPr>
              <a:t>gemeinsam</a:t>
            </a:r>
            <a:r>
              <a:rPr lang="de">
                <a:sym typeface="Arial" charset="0"/>
              </a:rPr>
              <a:t> auf einen Plan.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90929AB-E1F7-854F-B7ED-C18F0874DF67}"/>
              </a:ext>
            </a:extLst>
          </p:cNvPr>
          <p:cNvSpPr/>
          <p:nvPr/>
        </p:nvSpPr>
        <p:spPr>
          <a:xfrm>
            <a:off x="692855" y="4330700"/>
            <a:ext cx="3345745" cy="20387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rtlCol="0" anchor="ctr"/>
          <a:lstStyle/>
          <a:p>
            <a:pPr rtl="0"/>
            <a:r>
              <a:rPr lang="de" sz="1600" b="1" i="1">
                <a:solidFill>
                  <a:schemeClr val="tx1"/>
                </a:solidFill>
              </a:rPr>
              <a:t>Bitte wägen Sie Folgendes ab: </a:t>
            </a:r>
          </a:p>
          <a:p>
            <a:pPr rtl="0"/>
            <a:r>
              <a:rPr lang="de" sz="1600" i="1">
                <a:solidFill>
                  <a:schemeClr val="tx1"/>
                </a:solidFill>
              </a:rPr>
              <a:t>Die Phase, in der Sie sich befinden, die Persönlichkeit der Leute, die Sie führen, Ihren Ehrgeiz, Ergebnisse zu erzielen und die Widerstandsstufen, die Sie bewältigen müssen.</a:t>
            </a:r>
            <a:endParaRPr lang="da-DK" sz="1600" i="1" dirty="0">
              <a:solidFill>
                <a:schemeClr val="tx1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209619B8-9824-BE4A-957C-8AD00608BFFB}"/>
              </a:ext>
            </a:extLst>
          </p:cNvPr>
          <p:cNvGrpSpPr/>
          <p:nvPr/>
        </p:nvGrpSpPr>
        <p:grpSpPr>
          <a:xfrm>
            <a:off x="4429884" y="4330700"/>
            <a:ext cx="7304121" cy="2038755"/>
            <a:chOff x="4756921" y="3735104"/>
            <a:chExt cx="6831241" cy="1906763"/>
          </a:xfrm>
        </p:grpSpPr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7B80A3C-1077-C647-9DB1-57609CE1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21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D512DE5A-074A-6445-B3E3-14D7924C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249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Billede 25">
              <a:extLst>
                <a:ext uri="{FF2B5EF4-FFF2-40B4-BE49-F238E27FC236}">
                  <a16:creationId xmlns:a16="http://schemas.microsoft.com/office/drawing/2014/main" id="{88BD059A-4E1A-2942-B1E1-88F1937FD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577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Billede 27">
              <a:extLst>
                <a:ext uri="{FF2B5EF4-FFF2-40B4-BE49-F238E27FC236}">
                  <a16:creationId xmlns:a16="http://schemas.microsoft.com/office/drawing/2014/main" id="{8D8C5EF5-5DF0-8340-84C5-F9A396D90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8905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D2FC2CCD-E12F-354A-B69E-186A01E2B0A3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4" name="Oval 26">
              <a:extLst>
                <a:ext uri="{FF2B5EF4-FFF2-40B4-BE49-F238E27FC236}">
                  <a16:creationId xmlns:a16="http://schemas.microsoft.com/office/drawing/2014/main" id="{4B265FEF-716F-0C45-B791-C936BEEED500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b" anchorCtr="0"/>
            <a:lstStyle/>
            <a:p>
              <a:pPr algn="ctr" rtl="0"/>
              <a:r>
                <a:rPr lang="de" sz="1200">
                  <a:solidFill>
                    <a:schemeClr val="tx1"/>
                  </a:solidFill>
                </a:rPr>
                <a:t>Lesen Sie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de" sz="1200">
                  <a:solidFill>
                    <a:schemeClr val="tx1"/>
                  </a:solidFill>
                </a:rPr>
                <a:t>Seite 12–13</a:t>
              </a:r>
            </a:p>
          </p:txBody>
        </p:sp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156B377D-98D5-A44D-AF00-B5A11F934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452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WALLBREAKERS</a:t>
            </a:r>
            <a:r>
              <a:rPr lang="de" baseline="30000">
                <a:latin typeface="Corbel" panose="020B0503020204020204" pitchFamily="34" charset="0"/>
              </a:rPr>
              <a:t>®</a:t>
            </a:r>
            <a:r>
              <a:rPr lang="de"/>
              <a:t> GANZTAGESPROGRAMM</a:t>
            </a:r>
          </a:p>
        </p:txBody>
      </p:sp>
      <p:sp>
        <p:nvSpPr>
          <p:cNvPr id="6" name="Pladsholder til indhold 8"/>
          <p:cNvSpPr txBox="1">
            <a:spLocks/>
          </p:cNvSpPr>
          <p:nvPr/>
        </p:nvSpPr>
        <p:spPr>
          <a:xfrm>
            <a:off x="643180" y="1661033"/>
            <a:ext cx="7053760" cy="48958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dirty="0">
                <a:solidFill>
                  <a:schemeClr val="tx1"/>
                </a:solidFill>
                <a:ea typeface="ＭＳ Ｐゴシック" charset="-128"/>
              </a:rPr>
              <a:t>10:00 Uhr 	Einführung</a:t>
            </a:r>
            <a:endParaRPr lang="da-DK" altLang="da-DK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dirty="0">
                <a:solidFill>
                  <a:schemeClr val="tx1"/>
                </a:solidFill>
                <a:ea typeface="ＭＳ Ｐゴシック" charset="-128"/>
              </a:rPr>
              <a:t>10:30 Uhr 	Start des Spiels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dirty="0">
                <a:solidFill>
                  <a:schemeClr val="tx1"/>
                </a:solidFill>
                <a:ea typeface="ＭＳ Ｐゴシック" charset="-128"/>
              </a:rPr>
              <a:t>10:50 Uhr 	Phase 1: Start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dirty="0">
                <a:solidFill>
                  <a:srgbClr val="CD232A"/>
                </a:solidFill>
                <a:ea typeface="ＭＳ Ｐゴシック" charset="-128"/>
              </a:rPr>
              <a:t>12:00 Uhr 	Mittagessen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dirty="0">
                <a:solidFill>
                  <a:schemeClr val="tx1"/>
                </a:solidFill>
                <a:ea typeface="ＭＳ Ｐゴシック" charset="-128"/>
              </a:rPr>
              <a:t>12:30 Uhr	Phase 2: Umsetzung</a:t>
            </a:r>
            <a:endParaRPr lang="da-DK" altLang="da-DK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dirty="0">
                <a:solidFill>
                  <a:srgbClr val="CD232A"/>
                </a:solidFill>
                <a:ea typeface="ＭＳ Ｐゴシック" charset="-128"/>
              </a:rPr>
              <a:t>13:40 Uhr 	Pause</a:t>
            </a:r>
            <a:endParaRPr lang="da-DK" altLang="da-DK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dirty="0">
                <a:solidFill>
                  <a:schemeClr val="tx1"/>
                </a:solidFill>
                <a:ea typeface="ＭＳ Ｐゴシック" charset="-128"/>
              </a:rPr>
              <a:t>13:55 Uhr	Phase 3: Verankerung</a:t>
            </a:r>
            <a:endParaRPr lang="da-DK" altLang="da-DK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dirty="0">
                <a:solidFill>
                  <a:srgbClr val="CD232A"/>
                </a:solidFill>
                <a:ea typeface="ＭＳ Ｐゴシック" charset="-128"/>
              </a:rPr>
              <a:t>14:55 Uhr	Pause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dirty="0">
                <a:solidFill>
                  <a:schemeClr val="tx1"/>
                </a:solidFill>
                <a:ea typeface="ＭＳ Ｐゴシック" charset="-128"/>
              </a:rPr>
              <a:t>15:10 Uhr	</a:t>
            </a:r>
            <a:r>
              <a:rPr lang="de" dirty="0" err="1">
                <a:solidFill>
                  <a:schemeClr val="tx1"/>
                </a:solidFill>
                <a:ea typeface="ＭＳ Ｐゴシック" charset="-128"/>
              </a:rPr>
              <a:t>Wallbreakers</a:t>
            </a:r>
            <a:r>
              <a:rPr lang="de" baseline="30000" dirty="0">
                <a:solidFill>
                  <a:schemeClr val="tx1"/>
                </a:solidFill>
                <a:latin typeface="Corbel" panose="020B0503020204020204" pitchFamily="34" charset="0"/>
              </a:rPr>
              <a:t>®</a:t>
            </a:r>
            <a:r>
              <a:rPr lang="de" dirty="0">
                <a:solidFill>
                  <a:schemeClr val="tx1"/>
                </a:solidFill>
                <a:ea typeface="ＭＳ Ｐゴシック" charset="-128"/>
              </a:rPr>
              <a:t> und Alltagserfahrung</a:t>
            </a:r>
            <a:endParaRPr lang="da-DK" altLang="da-DK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dirty="0">
                <a:solidFill>
                  <a:schemeClr val="tx1"/>
                </a:solidFill>
                <a:ea typeface="ＭＳ Ｐゴシック" charset="-128"/>
              </a:rPr>
              <a:t>16:50 Uhr	Resümee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dirty="0">
                <a:solidFill>
                  <a:srgbClr val="CD222A"/>
                </a:solidFill>
                <a:ea typeface="ＭＳ Ｐゴシック" charset="-128"/>
              </a:rPr>
              <a:t>17:00 Uhr 	Abschluss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C0B6EA6-52E9-D94D-91B0-9856F7AA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64" y="1946909"/>
            <a:ext cx="3926352" cy="39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6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DURCHFÜHRUNG IHRES PLANS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6185217" cy="4714659"/>
          </a:xfrm>
        </p:spPr>
        <p:txBody>
          <a:bodyPr rtlCol="0"/>
          <a:lstStyle/>
          <a:p>
            <a:pPr rtl="0"/>
            <a:r>
              <a:rPr lang="de" b="1">
                <a:sym typeface="Arial" charset="0"/>
              </a:rPr>
              <a:t>Öffnen</a:t>
            </a:r>
            <a:r>
              <a:rPr lang="de">
                <a:sym typeface="Arial" charset="0"/>
              </a:rPr>
              <a:t> Sie Ihre Handlungen eine nach der anderen, </a:t>
            </a:r>
            <a:r>
              <a:rPr lang="de" b="1">
                <a:sym typeface="Arial" charset="0"/>
              </a:rPr>
              <a:t>lesen</a:t>
            </a:r>
            <a:r>
              <a:rPr lang="de">
                <a:sym typeface="Arial" charset="0"/>
              </a:rPr>
              <a:t> Sie was passiert, und </a:t>
            </a:r>
            <a:r>
              <a:rPr lang="de" b="1">
                <a:sym typeface="Arial" charset="0"/>
              </a:rPr>
              <a:t>wenden</a:t>
            </a:r>
            <a:r>
              <a:rPr lang="de">
                <a:sym typeface="Arial" charset="0"/>
              </a:rPr>
              <a:t> Sie die Veränderungen auf die Positionen </a:t>
            </a:r>
            <a:br>
              <a:rPr lang="en-GB" altLang="ja-JP" dirty="0">
                <a:sym typeface="Arial" charset="0"/>
              </a:rPr>
            </a:br>
            <a:r>
              <a:rPr lang="de">
                <a:sym typeface="Arial" charset="0"/>
              </a:rPr>
              <a:t>der Spielfiguren und des Busses an.</a:t>
            </a:r>
          </a:p>
          <a:p>
            <a:pPr rtl="0"/>
            <a:r>
              <a:rPr lang="de">
                <a:sym typeface="Arial" charset="0"/>
              </a:rPr>
              <a:t>Sie können Ihren Plan </a:t>
            </a:r>
            <a:r>
              <a:rPr lang="de" b="1">
                <a:sym typeface="Arial" charset="0"/>
              </a:rPr>
              <a:t>verändern</a:t>
            </a:r>
            <a:r>
              <a:rPr lang="de">
                <a:sym typeface="Arial" charset="0"/>
              </a:rPr>
              <a:t> und wenn nötig </a:t>
            </a:r>
            <a:r>
              <a:rPr lang="de" b="1">
                <a:sym typeface="Arial" charset="0"/>
              </a:rPr>
              <a:t>neue</a:t>
            </a:r>
            <a:r>
              <a:rPr lang="de">
                <a:sym typeface="Arial" charset="0"/>
              </a:rPr>
              <a:t> Handlungen setzen. </a:t>
            </a:r>
          </a:p>
          <a:p>
            <a:pPr rtl="0"/>
            <a:r>
              <a:rPr lang="de" b="1">
                <a:solidFill>
                  <a:srgbClr val="CD222A"/>
                </a:solidFill>
                <a:sym typeface="Arial" charset="0"/>
              </a:rPr>
              <a:t>Hinweis: </a:t>
            </a:r>
            <a:r>
              <a:rPr lang="de">
                <a:solidFill>
                  <a:srgbClr val="CD222A"/>
                </a:solidFill>
                <a:sym typeface="Arial" charset="0"/>
              </a:rPr>
              <a:t>Sobald eine Karte geöffnet wurde, kann die Handlung nicht rückgängig gemacht werden!</a:t>
            </a: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da-DK" dirty="0"/>
          </a:p>
        </p:txBody>
      </p:sp>
      <p:pic>
        <p:nvPicPr>
          <p:cNvPr id="12" name="Billede 7">
            <a:extLst>
              <a:ext uri="{FF2B5EF4-FFF2-40B4-BE49-F238E27FC236}">
                <a16:creationId xmlns:a16="http://schemas.microsoft.com/office/drawing/2014/main" id="{99F9C966-C7B8-3D4B-91C9-44CF9E7F4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60" y="2013571"/>
            <a:ext cx="3605305" cy="4170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2573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REFLEXIONEN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4214570" cy="4714659"/>
          </a:xfrm>
        </p:spPr>
        <p:txBody>
          <a:bodyPr rtlCol="0"/>
          <a:lstStyle/>
          <a:p>
            <a:pPr rtl="0"/>
            <a:r>
              <a:rPr lang="de" b="1">
                <a:sym typeface="Arial" charset="0"/>
              </a:rPr>
              <a:t>Diskutieren</a:t>
            </a:r>
            <a:r>
              <a:rPr lang="de">
                <a:sym typeface="Arial" charset="0"/>
              </a:rPr>
              <a:t> Sie Ihren Plan und die Ergebnisse Ihrer Handlungen</a:t>
            </a:r>
          </a:p>
          <a:p>
            <a:pPr rtl="0"/>
            <a:endParaRPr lang="da-DK" dirty="0"/>
          </a:p>
        </p:txBody>
      </p:sp>
      <p:sp>
        <p:nvSpPr>
          <p:cNvPr id="9" name="Oval Callout 8"/>
          <p:cNvSpPr/>
          <p:nvPr/>
        </p:nvSpPr>
        <p:spPr>
          <a:xfrm flipH="1">
            <a:off x="5102575" y="1962056"/>
            <a:ext cx="3054747" cy="1626235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„Warum haben Sie die jeweilige Gangart und Karte ausgewählt?“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487872" y="2775174"/>
            <a:ext cx="3142954" cy="1573996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„Was hat gut funktioniert? Was lief nicht nach Plan?“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 flipH="1">
            <a:off x="5903650" y="4349170"/>
            <a:ext cx="2974841" cy="1610347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„Welcher Dialog gab Ihnen am meisten Inspiration?“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6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7E5AB9A-4BEE-B840-A35A-2C8E38B7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DANKE!</a:t>
            </a:r>
          </a:p>
        </p:txBody>
      </p:sp>
    </p:spTree>
    <p:extLst>
      <p:ext uri="{BB962C8B-B14F-4D97-AF65-F5344CB8AC3E}">
        <p14:creationId xmlns:p14="http://schemas.microsoft.com/office/powerpoint/2010/main" val="450580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Beispiele für REFLEXIONEN</a:t>
            </a:r>
          </a:p>
        </p:txBody>
      </p:sp>
    </p:spTree>
    <p:extLst>
      <p:ext uri="{BB962C8B-B14F-4D97-AF65-F5344CB8AC3E}">
        <p14:creationId xmlns:p14="http://schemas.microsoft.com/office/powerpoint/2010/main" val="1198081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EINSTIEGSREFLEXION ÜBER VERÄNDERUNGEN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de" dirty="0"/>
              <a:t>Denken Sie einzeln an eine </a:t>
            </a:r>
            <a:r>
              <a:rPr lang="de" b="1" dirty="0"/>
              <a:t>positive</a:t>
            </a:r>
            <a:r>
              <a:rPr lang="de" dirty="0"/>
              <a:t> Erfahrung einer Veränderung, </a:t>
            </a:r>
            <a:br>
              <a:rPr lang="en-GB" dirty="0"/>
            </a:br>
            <a:r>
              <a:rPr lang="de" dirty="0"/>
              <a:t>entweder als Führungskraft oder als Beobachter.</a:t>
            </a:r>
          </a:p>
          <a:p>
            <a:pPr rtl="0"/>
            <a:endParaRPr lang="en-GB" dirty="0"/>
          </a:p>
          <a:p>
            <a:pPr rtl="0"/>
            <a:endParaRPr lang="en-GB" dirty="0"/>
          </a:p>
          <a:p>
            <a:pPr rtl="0"/>
            <a:endParaRPr lang="en-GB" dirty="0"/>
          </a:p>
          <a:p>
            <a:pPr rtl="0"/>
            <a:endParaRPr lang="en-GB" dirty="0"/>
          </a:p>
          <a:p>
            <a:pPr rtl="0"/>
            <a:endParaRPr lang="en-GB" dirty="0"/>
          </a:p>
          <a:p>
            <a:pPr rtl="0"/>
            <a:endParaRPr lang="en-GB" dirty="0"/>
          </a:p>
          <a:p>
            <a:pPr rtl="0"/>
            <a:endParaRPr lang="de" dirty="0"/>
          </a:p>
          <a:p>
            <a:pPr rtl="0"/>
            <a:endParaRPr lang="de" dirty="0"/>
          </a:p>
          <a:p>
            <a:pPr rtl="0"/>
            <a:r>
              <a:rPr lang="de" dirty="0"/>
              <a:t>Erzählen Sie davon innerhalb Ihrer Gruppe und greifen Sie </a:t>
            </a:r>
            <a:r>
              <a:rPr lang="de" b="1" dirty="0"/>
              <a:t>wichtige Erkenntnisse </a:t>
            </a:r>
            <a:r>
              <a:rPr lang="de" dirty="0"/>
              <a:t>auf.</a:t>
            </a:r>
          </a:p>
          <a:p>
            <a:pPr rtl="0"/>
            <a:r>
              <a:rPr lang="de" b="1" dirty="0"/>
              <a:t>Denken Sie an</a:t>
            </a:r>
            <a:r>
              <a:rPr lang="de" dirty="0"/>
              <a:t> diese Punkte, wenn Sie </a:t>
            </a:r>
            <a:r>
              <a:rPr lang="de" dirty="0" err="1"/>
              <a:t>Wallbreakers</a:t>
            </a:r>
            <a:r>
              <a:rPr lang="de" baseline="30000" dirty="0">
                <a:latin typeface="Corbel" panose="020B0503020204020204" pitchFamily="34" charset="0"/>
              </a:rPr>
              <a:t>®</a:t>
            </a:r>
            <a:r>
              <a:rPr lang="de" dirty="0"/>
              <a:t> spielen! 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pic>
        <p:nvPicPr>
          <p:cNvPr id="4" name="Billede 8">
            <a:extLst>
              <a:ext uri="{FF2B5EF4-FFF2-40B4-BE49-F238E27FC236}">
                <a16:creationId xmlns:a16="http://schemas.microsoft.com/office/drawing/2014/main" id="{4FEDFFFD-3B30-4B4E-AAB7-AD5B6E168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14" y="1654389"/>
            <a:ext cx="5388501" cy="4226760"/>
          </a:xfrm>
          <a:prstGeom prst="rect">
            <a:avLst/>
          </a:prstGeom>
        </p:spPr>
      </p:pic>
      <p:sp>
        <p:nvSpPr>
          <p:cNvPr id="7" name="Oval Callout 10">
            <a:extLst>
              <a:ext uri="{FF2B5EF4-FFF2-40B4-BE49-F238E27FC236}">
                <a16:creationId xmlns:a16="http://schemas.microsoft.com/office/drawing/2014/main" id="{0C509359-50FA-FD46-83E2-0B88F1ABB930}"/>
              </a:ext>
            </a:extLst>
          </p:cNvPr>
          <p:cNvSpPr/>
          <p:nvPr/>
        </p:nvSpPr>
        <p:spPr>
          <a:xfrm flipH="1">
            <a:off x="3773029" y="2708191"/>
            <a:ext cx="3184642" cy="1591665"/>
          </a:xfrm>
          <a:prstGeom prst="wedgeEllipseCallout">
            <a:avLst>
              <a:gd name="adj1" fmla="val 33152"/>
              <a:gd name="adj2" fmla="val -57064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„Was waren die wichtigsten Faktoren, die zum Erfolg führten?“</a:t>
            </a:r>
          </a:p>
        </p:txBody>
      </p:sp>
      <p:sp>
        <p:nvSpPr>
          <p:cNvPr id="8" name="Oval Callout 10">
            <a:extLst>
              <a:ext uri="{FF2B5EF4-FFF2-40B4-BE49-F238E27FC236}">
                <a16:creationId xmlns:a16="http://schemas.microsoft.com/office/drawing/2014/main" id="{70ABF818-B70C-D04C-9FD8-4B5866D21927}"/>
              </a:ext>
            </a:extLst>
          </p:cNvPr>
          <p:cNvSpPr/>
          <p:nvPr/>
        </p:nvSpPr>
        <p:spPr>
          <a:xfrm flipH="1">
            <a:off x="1163629" y="2641698"/>
            <a:ext cx="2380757" cy="1126071"/>
          </a:xfrm>
          <a:prstGeom prst="wedgeEllipseCallout">
            <a:avLst>
              <a:gd name="adj1" fmla="val -41228"/>
              <a:gd name="adj2" fmla="val -59253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„Was ist passiert?“</a:t>
            </a:r>
          </a:p>
        </p:txBody>
      </p:sp>
    </p:spTree>
    <p:extLst>
      <p:ext uri="{BB962C8B-B14F-4D97-AF65-F5344CB8AC3E}">
        <p14:creationId xmlns:p14="http://schemas.microsoft.com/office/powerpoint/2010/main" val="2681891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REFLEXIONEN ZU Change Leadership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5598922" cy="4714659"/>
          </a:xfrm>
        </p:spPr>
        <p:txBody>
          <a:bodyPr rtlCol="0"/>
          <a:lstStyle/>
          <a:p>
            <a:pPr rtl="0"/>
            <a:r>
              <a:rPr lang="de"/>
              <a:t>Diskutieren Sie in der Gruppe die Rolle der drei Komponenten des Change Leadership.</a:t>
            </a:r>
          </a:p>
          <a:p>
            <a:pPr rtl="0"/>
            <a:r>
              <a:rPr lang="de"/>
              <a:t>Was ist Ihre wichtigste Schlussfolgerung aus dieser Phase über ...</a:t>
            </a:r>
          </a:p>
          <a:p>
            <a:pPr lvl="1" rtl="0"/>
            <a:endParaRPr lang="da-DK" dirty="0"/>
          </a:p>
          <a:p>
            <a:pPr lvl="1" rtl="0"/>
            <a:r>
              <a:t>Die Rolle des </a:t>
            </a:r>
            <a:r>
              <a:rPr lang="de" b="1"/>
              <a:t>Tempos der Veränderung</a:t>
            </a:r>
          </a:p>
          <a:p>
            <a:pPr lvl="1" rtl="0"/>
            <a:endParaRPr lang="da-DK" dirty="0"/>
          </a:p>
          <a:p>
            <a:pPr lvl="1" rtl="0"/>
            <a:r>
              <a:rPr lang="de"/>
              <a:t>Die Rolle des </a:t>
            </a:r>
            <a:r>
              <a:rPr lang="de" b="1"/>
              <a:t>Widerstands</a:t>
            </a:r>
            <a:endParaRPr lang="da-DK" dirty="0"/>
          </a:p>
          <a:p>
            <a:pPr lvl="1" rtl="0"/>
            <a:endParaRPr lang="da-DK" dirty="0"/>
          </a:p>
          <a:p>
            <a:pPr lvl="1" rtl="0"/>
            <a:r>
              <a:rPr lang="de"/>
              <a:t>Die Rolle des </a:t>
            </a:r>
            <a:r>
              <a:rPr lang="de" b="1"/>
              <a:t>Leaderships</a:t>
            </a:r>
            <a:endParaRPr lang="da-DK" dirty="0"/>
          </a:p>
          <a:p>
            <a:pPr lvl="1" rtl="0"/>
            <a:endParaRPr lang="da-DK" dirty="0"/>
          </a:p>
          <a:p>
            <a:pPr lvl="1" rtl="0"/>
            <a:endParaRPr lang="da-DK" dirty="0"/>
          </a:p>
          <a:p>
            <a:pPr lvl="1" rtl="0"/>
            <a:endParaRPr lang="da-DK" dirty="0"/>
          </a:p>
        </p:txBody>
      </p:sp>
      <p:sp>
        <p:nvSpPr>
          <p:cNvPr id="9" name="Rektangel 4">
            <a:extLst>
              <a:ext uri="{FF2B5EF4-FFF2-40B4-BE49-F238E27FC236}">
                <a16:creationId xmlns:a16="http://schemas.microsoft.com/office/drawing/2014/main" id="{4BBF06AD-0544-5D40-A269-3A8553EB1847}"/>
              </a:ext>
            </a:extLst>
          </p:cNvPr>
          <p:cNvSpPr/>
          <p:nvPr/>
        </p:nvSpPr>
        <p:spPr>
          <a:xfrm rot="20951559">
            <a:off x="6609973" y="3260464"/>
            <a:ext cx="4648053" cy="26200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>
                <a:solidFill>
                  <a:schemeClr val="tx1"/>
                </a:solidFill>
                <a:latin typeface="Marker Felt Thin" panose="02000400000000000000" pitchFamily="2" charset="77"/>
                <a:ea typeface="Chalkboard SE" charset="0"/>
                <a:cs typeface="Chalkboard SE" charset="0"/>
              </a:rPr>
              <a:t>AUF KARTENBLOCK SCHREIBEN  </a:t>
            </a:r>
          </a:p>
          <a:p>
            <a:pPr algn="ctr" rtl="0"/>
            <a:endParaRPr lang="da-DK" dirty="0">
              <a:solidFill>
                <a:schemeClr val="tx1"/>
              </a:solidFill>
              <a:latin typeface="Marker Felt Thin" panose="02000400000000000000" pitchFamily="2" charset="77"/>
              <a:ea typeface="Chalkboard SE" charset="0"/>
              <a:cs typeface="Chalkboard SE" charset="0"/>
            </a:endParaRPr>
          </a:p>
          <a:p>
            <a:pPr algn="ctr" rtl="0"/>
            <a:r>
              <a:rPr lang="de">
                <a:solidFill>
                  <a:schemeClr val="tx1"/>
                </a:solidFill>
                <a:latin typeface="Marker Felt Thin" panose="02000400000000000000" pitchFamily="2" charset="77"/>
                <a:ea typeface="Chalkboard SE" charset="0"/>
                <a:cs typeface="Chalkboard SE" charset="0"/>
              </a:rPr>
              <a:t>EINE SCHLUSSFOLGERUNG PRO KARTE!</a:t>
            </a:r>
          </a:p>
        </p:txBody>
      </p:sp>
    </p:spTree>
    <p:extLst>
      <p:ext uri="{BB962C8B-B14F-4D97-AF65-F5344CB8AC3E}">
        <p14:creationId xmlns:p14="http://schemas.microsoft.com/office/powerpoint/2010/main" val="3643745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ZURÜCK ZUR REALITÄT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de">
                <a:sym typeface="Arial" charset="0"/>
              </a:rPr>
              <a:t>Wägen Sie einzeln Folgendes ab:</a:t>
            </a:r>
          </a:p>
          <a:p>
            <a:pPr rtl="0"/>
            <a:r>
              <a:rPr lang="de">
                <a:sym typeface="Arial" charset="0"/>
              </a:rPr>
              <a:t>Denken Sie, basierend auf Ihren heutigen Diskussionen, über diese Fragen nach:</a:t>
            </a: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r>
              <a:rPr lang="de">
                <a:sym typeface="Arial" charset="0"/>
              </a:rPr>
              <a:t>Sprechen Sie über diese Handlungspunkte mit der Person neben Ihnen und geben Sie einander Feedback</a:t>
            </a:r>
          </a:p>
        </p:txBody>
      </p:sp>
      <p:sp>
        <p:nvSpPr>
          <p:cNvPr id="4" name="Oval Callout 10">
            <a:extLst>
              <a:ext uri="{FF2B5EF4-FFF2-40B4-BE49-F238E27FC236}">
                <a16:creationId xmlns:a16="http://schemas.microsoft.com/office/drawing/2014/main" id="{B1965010-733E-FD4A-9B28-A38DF7EAA6E3}"/>
              </a:ext>
            </a:extLst>
          </p:cNvPr>
          <p:cNvSpPr/>
          <p:nvPr/>
        </p:nvSpPr>
        <p:spPr>
          <a:xfrm flipH="1">
            <a:off x="1621915" y="2645729"/>
            <a:ext cx="3645203" cy="2122754"/>
          </a:xfrm>
          <a:prstGeom prst="wedgeEllipseCallout">
            <a:avLst>
              <a:gd name="adj1" fmla="val -35262"/>
              <a:gd name="adj2" fmla="val -54572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„Was sind die ersten konkreten Handlungen, die Sie ausführen können, wenn Sie nach Hause kommen?“</a:t>
            </a:r>
          </a:p>
        </p:txBody>
      </p:sp>
      <p:sp>
        <p:nvSpPr>
          <p:cNvPr id="5" name="Oval Callout 10">
            <a:extLst>
              <a:ext uri="{FF2B5EF4-FFF2-40B4-BE49-F238E27FC236}">
                <a16:creationId xmlns:a16="http://schemas.microsoft.com/office/drawing/2014/main" id="{0C3C58AE-6DDA-8548-9DAC-00F997033D76}"/>
              </a:ext>
            </a:extLst>
          </p:cNvPr>
          <p:cNvSpPr/>
          <p:nvPr/>
        </p:nvSpPr>
        <p:spPr>
          <a:xfrm flipH="1">
            <a:off x="5732937" y="2875833"/>
            <a:ext cx="3002984" cy="1662546"/>
          </a:xfrm>
          <a:prstGeom prst="wedgeEllipseCallout">
            <a:avLst>
              <a:gd name="adj1" fmla="val 33152"/>
              <a:gd name="adj2" fmla="val -57064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„Benötigen Sie Hilfe? Und von wem?“</a:t>
            </a:r>
          </a:p>
        </p:txBody>
      </p:sp>
    </p:spTree>
    <p:extLst>
      <p:ext uri="{BB962C8B-B14F-4D97-AF65-F5344CB8AC3E}">
        <p14:creationId xmlns:p14="http://schemas.microsoft.com/office/powerpoint/2010/main" val="14538464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THEORIEN UND HINTERGRUND</a:t>
            </a:r>
          </a:p>
        </p:txBody>
      </p:sp>
    </p:spTree>
    <p:extLst>
      <p:ext uri="{BB962C8B-B14F-4D97-AF65-F5344CB8AC3E}">
        <p14:creationId xmlns:p14="http://schemas.microsoft.com/office/powerpoint/2010/main" val="10140503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el 2">
            <a:extLst>
              <a:ext uri="{FF2B5EF4-FFF2-40B4-BE49-F238E27FC236}">
                <a16:creationId xmlns:a16="http://schemas.microsoft.com/office/drawing/2014/main" id="{2CE37B71-3231-B94E-88F3-07006AC4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>
                <a:sym typeface="Arial" panose="020B0604020202020204" pitchFamily="34" charset="0"/>
              </a:rPr>
              <a:t>EIN SPIEL ÜBER VERÄNDERUNGEN</a:t>
            </a:r>
            <a:endParaRPr lang="da-DK" altLang="da-DK" dirty="0"/>
          </a:p>
        </p:txBody>
      </p:sp>
      <p:sp>
        <p:nvSpPr>
          <p:cNvPr id="4098" name="Pladsholder til indhold 3">
            <a:extLst>
              <a:ext uri="{FF2B5EF4-FFF2-40B4-BE49-F238E27FC236}">
                <a16:creationId xmlns:a16="http://schemas.microsoft.com/office/drawing/2014/main" id="{4408277C-7B49-BA48-98C9-89255621C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de" b="1">
                <a:sym typeface="Arial" panose="020B0604020202020204" pitchFamily="34" charset="0"/>
              </a:rPr>
              <a:t>Der Schwerpunkt liegt auf den menschlichen Aspekten.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de">
                <a:sym typeface="Arial" panose="020B0604020202020204" pitchFamily="34" charset="0"/>
              </a:rPr>
              <a:t>Basierend auf Theorien über Change Management und Leadership sowie Persönlichkeitstypen, darunter John Kotter, Rick Maurer, Daniel Goleman und MBTI.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de">
                <a:sym typeface="Arial" panose="020B0604020202020204" pitchFamily="34" charset="0"/>
              </a:rPr>
              <a:t>Es geht um Veränderungsprozesse:</a:t>
            </a:r>
          </a:p>
          <a:p>
            <a:pPr lvl="1" rtl="0">
              <a:lnSpc>
                <a:spcPct val="100000"/>
              </a:lnSpc>
            </a:pPr>
            <a:r>
              <a:rPr lang="de" sz="2000">
                <a:sym typeface="Arial" panose="020B0604020202020204" pitchFamily="34" charset="0"/>
              </a:rPr>
              <a:t>Drei verschiedene Phasen in Veränderungsprozessen.</a:t>
            </a:r>
          </a:p>
          <a:p>
            <a:pPr lvl="1" rtl="0">
              <a:lnSpc>
                <a:spcPct val="100000"/>
              </a:lnSpc>
            </a:pPr>
            <a:r>
              <a:rPr lang="de" sz="2000">
                <a:sym typeface="Arial" panose="020B0604020202020204" pitchFamily="34" charset="0"/>
              </a:rPr>
              <a:t>Verständnis von Widerstand.</a:t>
            </a:r>
          </a:p>
          <a:p>
            <a:pPr lvl="1" rtl="0">
              <a:lnSpc>
                <a:spcPct val="100000"/>
              </a:lnSpc>
            </a:pPr>
            <a:r>
              <a:rPr lang="de" sz="2000">
                <a:sym typeface="Arial" panose="020B0604020202020204" pitchFamily="34" charset="0"/>
              </a:rPr>
              <a:t>Menschen reagieren unterschiedlich auf Veränderungen.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de">
                <a:sym typeface="Arial" panose="020B0604020202020204" pitchFamily="34" charset="0"/>
              </a:rPr>
              <a:t>Dem Leadership-Lernspiel liegt ein bestimmter Fall zugrunde: Das große IT-Service-Unternehmen TLA akquiriert die kleinere Nordicon.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de">
                <a:sym typeface="Arial" panose="020B0604020202020204" pitchFamily="34" charset="0"/>
              </a:rPr>
              <a:t>Konzentrieren Sie sich auf den Austausch Ihrer Erkenntnisse, Bedenken und guten Ratschläge.</a:t>
            </a:r>
          </a:p>
          <a:p>
            <a:pPr rtl="0">
              <a:lnSpc>
                <a:spcPct val="100000"/>
              </a:lnSpc>
            </a:pP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36253629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4">
            <a:extLst>
              <a:ext uri="{FF2B5EF4-FFF2-40B4-BE49-F238E27FC236}">
                <a16:creationId xmlns:a16="http://schemas.microsoft.com/office/drawing/2014/main" id="{1D4B2172-6EDA-2048-B68E-209997170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DER 8-STUFIGE PROZESS FÜR DIE LEITUNG VON VERÄNDERUNGEN VON JOHN KOTTER</a:t>
            </a:r>
          </a:p>
        </p:txBody>
      </p:sp>
      <p:sp>
        <p:nvSpPr>
          <p:cNvPr id="27649" name="Pladsholder til indhold 5">
            <a:extLst>
              <a:ext uri="{FF2B5EF4-FFF2-40B4-BE49-F238E27FC236}">
                <a16:creationId xmlns:a16="http://schemas.microsoft.com/office/drawing/2014/main" id="{CB04BC4B-D748-6C45-B1EE-A1966D5B1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Erzeugung eines Gefühls der Dringlichkeit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Schaffung einer leistungsfähigen Führungskoalition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Entwicklung einer Veränderungsvision und -strategie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Vermittlung der Veränderungsvision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Mitarbeiter für ein breit angelegtes Handeln auf die Vision hin befähigen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Generieren von kurzfristigen Erfolgen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Erfolge verstärken und weitere Veränderungen hervorbringen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Verankerung neuer Ansätze in der Unternehmenskultur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D471C0C5-3B3A-7841-B6FF-BC2182572FD1}"/>
              </a:ext>
            </a:extLst>
          </p:cNvPr>
          <p:cNvSpPr txBox="1">
            <a:spLocks/>
          </p:cNvSpPr>
          <p:nvPr/>
        </p:nvSpPr>
        <p:spPr>
          <a:xfrm>
            <a:off x="8131495" y="6433968"/>
            <a:ext cx="4060505" cy="424032"/>
          </a:xfrm>
          <a:prstGeom prst="rect">
            <a:avLst/>
          </a:prstGeom>
        </p:spPr>
        <p:txBody>
          <a:bodyPr vert="horz" lIns="91440" tIns="45720" rIns="180000" bIns="180000" rtlCol="0" anchor="b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0">
              <a:buNone/>
            </a:pPr>
            <a:r>
              <a:rPr lang="de" sz="1000"/>
              <a:t>Quelle: John Kotter: „Leading Change“ (1995).</a:t>
            </a:r>
          </a:p>
        </p:txBody>
      </p:sp>
    </p:spTree>
    <p:extLst>
      <p:ext uri="{BB962C8B-B14F-4D97-AF65-F5344CB8AC3E}">
        <p14:creationId xmlns:p14="http://schemas.microsoft.com/office/powerpoint/2010/main" val="122903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10">
            <a:extLst>
              <a:ext uri="{FF2B5EF4-FFF2-40B4-BE49-F238E27FC236}">
                <a16:creationId xmlns:a16="http://schemas.microsoft.com/office/drawing/2014/main" id="{B060B530-F36D-CF41-BB0C-70A3C9BA9511}"/>
              </a:ext>
            </a:extLst>
          </p:cNvPr>
          <p:cNvSpPr/>
          <p:nvPr/>
        </p:nvSpPr>
        <p:spPr>
          <a:xfrm>
            <a:off x="6245378" y="1599156"/>
            <a:ext cx="5293110" cy="312233"/>
          </a:xfrm>
          <a:prstGeom prst="rect">
            <a:avLst/>
          </a:prstGeom>
          <a:solidFill>
            <a:srgbClr val="F6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A8CAE2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531670" y="1599156"/>
            <a:ext cx="5293110" cy="312233"/>
          </a:xfrm>
          <a:prstGeom prst="rect">
            <a:avLst/>
          </a:prstGeom>
          <a:solidFill>
            <a:srgbClr val="F6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A8CAE2"/>
              </a:solidFill>
            </a:endParaRPr>
          </a:p>
        </p:txBody>
      </p:sp>
      <p:sp>
        <p:nvSpPr>
          <p:cNvPr id="4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WALLBREAKERS</a:t>
            </a:r>
            <a:r>
              <a:rPr lang="de" baseline="30000">
                <a:latin typeface="Corbel" panose="020B0503020204020204" pitchFamily="34" charset="0"/>
              </a:rPr>
              <a:t>®</a:t>
            </a:r>
            <a:r>
              <a:rPr lang="de"/>
              <a:t> ZWEITAGES-PROGRAMM</a:t>
            </a:r>
          </a:p>
        </p:txBody>
      </p:sp>
      <p:sp>
        <p:nvSpPr>
          <p:cNvPr id="6" name="Pladsholder til indhold 8"/>
          <p:cNvSpPr txBox="1">
            <a:spLocks/>
          </p:cNvSpPr>
          <p:nvPr/>
        </p:nvSpPr>
        <p:spPr>
          <a:xfrm>
            <a:off x="643180" y="1661032"/>
            <a:ext cx="5280002" cy="49792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b="1" dirty="0">
                <a:solidFill>
                  <a:schemeClr val="tx1"/>
                </a:solidFill>
                <a:ea typeface="Flama Medium" charset="0"/>
                <a:cs typeface="Arial" panose="020B0604020202020204" pitchFamily="34" charset="0"/>
              </a:rPr>
              <a:t>TAG 1</a:t>
            </a:r>
            <a:endParaRPr lang="da-DK" altLang="da-DK" sz="1600" b="1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  9:00 Uhr 	Ankunft und Frühstück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  9:30 Uhr 	Begrüßung und Einführung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10:15 Uhr		Change Management in Ihrem     		Unternehmen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rgbClr val="CD222A"/>
                </a:solidFill>
                <a:ea typeface="ＭＳ Ｐゴシック" charset="-128"/>
              </a:rPr>
              <a:t>11:15 Uhr		Pause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11:30 Uhr		</a:t>
            </a:r>
            <a:r>
              <a:rPr lang="de" sz="1600" dirty="0" err="1">
                <a:solidFill>
                  <a:schemeClr val="tx1"/>
                </a:solidFill>
                <a:ea typeface="ＭＳ Ｐゴシック" charset="-128"/>
              </a:rPr>
              <a:t>Wallbreakers</a:t>
            </a:r>
            <a:r>
              <a:rPr lang="de" sz="1600" baseline="30000" dirty="0">
                <a:solidFill>
                  <a:schemeClr val="tx1"/>
                </a:solidFill>
                <a:latin typeface="Corbel" panose="020B0503020204020204" pitchFamily="34" charset="0"/>
              </a:rPr>
              <a:t>®</a:t>
            </a: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 Einführung und</a:t>
            </a:r>
            <a:br>
              <a:rPr lang="da-DK" altLang="da-DK" sz="1600" dirty="0">
                <a:solidFill>
                  <a:schemeClr val="tx1"/>
                </a:solidFill>
                <a:ea typeface="ＭＳ Ｐゴシック" charset="-128"/>
              </a:rPr>
            </a:b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		</a:t>
            </a:r>
            <a:r>
              <a:rPr lang="de" sz="1600" dirty="0">
                <a:solidFill>
                  <a:schemeClr val="tx1"/>
                </a:solidFill>
              </a:rPr>
              <a:t>„</a:t>
            </a: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Managemententscheidungen 		begründen“ Kommunikationsübung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rgbClr val="CD232A"/>
                </a:solidFill>
                <a:ea typeface="ＭＳ Ｐゴシック" charset="-128"/>
              </a:rPr>
              <a:t>12:30 Uhr		Mittagessen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13:30 Uhr		Change-Management-Theorie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14:00 Uhr		Phase 1: Start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rgbClr val="CD222A"/>
                </a:solidFill>
                <a:ea typeface="ＭＳ Ｐゴシック" charset="-128"/>
              </a:rPr>
              <a:t>15:10 Uhr		Pause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15:35 Uhr		Phase 2: Umsetzung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16:40 Uhr		</a:t>
            </a:r>
            <a:r>
              <a:rPr lang="de" sz="1600" dirty="0">
                <a:solidFill>
                  <a:schemeClr val="tx1"/>
                </a:solidFill>
              </a:rPr>
              <a:t>„</a:t>
            </a: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Im selben Boot“ 			    	Koordinationsübung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17:40 Uhr		Resümee für den Tag 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rgbClr val="CD222A"/>
                </a:solidFill>
                <a:ea typeface="ＭＳ Ｐゴシック" charset="-128"/>
              </a:rPr>
              <a:t>18:00 Uhr		Abendessen</a:t>
            </a:r>
            <a:endParaRPr lang="da-DK" altLang="da-DK" sz="1600" dirty="0">
              <a:solidFill>
                <a:srgbClr val="CD222A"/>
              </a:solidFill>
              <a:ea typeface="ＭＳ Ｐゴシック" charset="-128"/>
            </a:endParaRPr>
          </a:p>
        </p:txBody>
      </p:sp>
      <p:sp>
        <p:nvSpPr>
          <p:cNvPr id="7" name="Pladsholder til indhold 9"/>
          <p:cNvSpPr txBox="1">
            <a:spLocks/>
          </p:cNvSpPr>
          <p:nvPr/>
        </p:nvSpPr>
        <p:spPr>
          <a:xfrm>
            <a:off x="6343780" y="1661033"/>
            <a:ext cx="5761134" cy="4137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600"/>
              </a:spcBef>
              <a:buNone/>
              <a:defRPr/>
            </a:pPr>
            <a:r>
              <a:rPr lang="de" sz="1600" b="1" dirty="0">
                <a:solidFill>
                  <a:schemeClr val="tx1"/>
                </a:solidFill>
                <a:ea typeface="Flama Medium" charset="0"/>
                <a:cs typeface="Arial" panose="020B0604020202020204" pitchFamily="34" charset="0"/>
              </a:rPr>
              <a:t>TAG 2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  8:30 Uhr 	Kurze Wiederholung von Tag 1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  9:00 Uhr		Phase 3: Verankerung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rgbClr val="CD222A"/>
                </a:solidFill>
                <a:ea typeface="ＭＳ Ｐゴシック" charset="-128"/>
              </a:rPr>
              <a:t>10:00 Uhr 	Pause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10:15 Uhr		Dialog zur Verankerung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11:00 Uhr		</a:t>
            </a:r>
            <a:r>
              <a:rPr lang="de" sz="1600" dirty="0">
                <a:solidFill>
                  <a:schemeClr val="tx1"/>
                </a:solidFill>
              </a:rPr>
              <a:t>„</a:t>
            </a: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Sie sollten“ Kommunikationstraining</a:t>
            </a:r>
            <a:endParaRPr lang="da-DK" altLang="da-DK" sz="1600" dirty="0">
              <a:solidFill>
                <a:srgbClr val="CD232A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rgbClr val="CD232A"/>
                </a:solidFill>
                <a:ea typeface="ＭＳ Ｐゴシック" charset="-128"/>
              </a:rPr>
              <a:t>12:30 Uhr		Mittagessen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13:30 Uhr		Kurze Wiederholung des gesamten Spiels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14:00 Uhr		Persönliche Aktionspläne entwickeln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chemeClr val="tx1"/>
                </a:solidFill>
                <a:ea typeface="ＭＳ Ｐゴシック" charset="-128"/>
              </a:rPr>
              <a:t>15:30 Uhr		Kurze Wiederholung und Evaluierung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de" sz="1600" dirty="0">
                <a:solidFill>
                  <a:srgbClr val="CD222A"/>
                </a:solidFill>
                <a:ea typeface="ＭＳ Ｐゴシック" charset="-128"/>
              </a:rPr>
              <a:t>16:00 Uhr		Abschluss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endParaRPr lang="da-DK" altLang="da-DK" sz="1600" dirty="0">
              <a:solidFill>
                <a:srgbClr val="CD232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2709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4">
            <a:extLst>
              <a:ext uri="{FF2B5EF4-FFF2-40B4-BE49-F238E27FC236}">
                <a16:creationId xmlns:a16="http://schemas.microsoft.com/office/drawing/2014/main" id="{8EE10718-F2A5-B347-94E2-98DFE19F7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DIE 8 FALLEN VON JOHN KOTTER</a:t>
            </a:r>
          </a:p>
        </p:txBody>
      </p:sp>
      <p:sp>
        <p:nvSpPr>
          <p:cNvPr id="28673" name="Pladsholder til indhold 5">
            <a:extLst>
              <a:ext uri="{FF2B5EF4-FFF2-40B4-BE49-F238E27FC236}">
                <a16:creationId xmlns:a16="http://schemas.microsoft.com/office/drawing/2014/main" id="{D2F01AFE-EBA8-8944-B1DD-1341017C4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Zulassen einer zu hohen Selbstzufriedenheit                                                                                       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Scheitern bei der Schaffung einer leistungsfähigen Führungskoalition</a:t>
            </a:r>
            <a:endParaRPr lang="da-DK" altLang="da-DK" sz="2000" i="0" dirty="0"/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Unterschätzung der Kraft der Vision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Unzureichende Vermittlung der Vision</a:t>
            </a:r>
            <a:endParaRPr lang="da-DK" altLang="da-DK" sz="2000" i="0" dirty="0"/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Zulassen von Hindernissen, die die neue Vision blockieren</a:t>
            </a:r>
            <a:endParaRPr lang="da-DK" altLang="da-DK" sz="2000" i="0" dirty="0"/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Scheitern bei der Generierung kurzfristiger Erfolge</a:t>
            </a:r>
            <a:endParaRPr lang="da-DK" altLang="da-DK" sz="2000" i="0" dirty="0"/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Siege feiern, bevor die Schlacht gewonnen ist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de" sz="2000" i="0"/>
              <a:t>Vernachlässigen der Verankerung neuer Ansätze in der Unternehmenskultur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AB7E1286-C734-8D47-8631-9D2DBA43618D}"/>
              </a:ext>
            </a:extLst>
          </p:cNvPr>
          <p:cNvSpPr txBox="1">
            <a:spLocks/>
          </p:cNvSpPr>
          <p:nvPr/>
        </p:nvSpPr>
        <p:spPr>
          <a:xfrm>
            <a:off x="8131495" y="6433968"/>
            <a:ext cx="4060505" cy="424032"/>
          </a:xfrm>
          <a:prstGeom prst="rect">
            <a:avLst/>
          </a:prstGeom>
        </p:spPr>
        <p:txBody>
          <a:bodyPr vert="horz" lIns="91440" tIns="45720" rIns="180000" bIns="180000" rtlCol="0" anchor="b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0">
              <a:buNone/>
            </a:pPr>
            <a:r>
              <a:rPr lang="de" sz="1000"/>
              <a:t>Quelle: John Kotter: „Leading Change“ (1995).</a:t>
            </a:r>
          </a:p>
        </p:txBody>
      </p:sp>
    </p:spTree>
    <p:extLst>
      <p:ext uri="{BB962C8B-B14F-4D97-AF65-F5344CB8AC3E}">
        <p14:creationId xmlns:p14="http://schemas.microsoft.com/office/powerpoint/2010/main" val="11277112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ktangel 35">
            <a:extLst>
              <a:ext uri="{FF2B5EF4-FFF2-40B4-BE49-F238E27FC236}">
                <a16:creationId xmlns:a16="http://schemas.microsoft.com/office/drawing/2014/main" id="{5AC79EB5-A5C4-AA43-A144-05ED49DDAF98}"/>
              </a:ext>
            </a:extLst>
          </p:cNvPr>
          <p:cNvSpPr/>
          <p:nvPr/>
        </p:nvSpPr>
        <p:spPr>
          <a:xfrm>
            <a:off x="488272" y="1655143"/>
            <a:ext cx="11203619" cy="4878822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Flama Medium" charset="0"/>
              <a:cs typeface="Arial" panose="020B0604020202020204" pitchFamily="34" charset="0"/>
            </a:endParaRPr>
          </a:p>
        </p:txBody>
      </p:sp>
      <p:sp>
        <p:nvSpPr>
          <p:cNvPr id="29698" name="Titel 1">
            <a:extLst>
              <a:ext uri="{FF2B5EF4-FFF2-40B4-BE49-F238E27FC236}">
                <a16:creationId xmlns:a16="http://schemas.microsoft.com/office/drawing/2014/main" id="{54F18005-B85E-EC4B-A76F-16E8EE13C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VERSTÄNDNIS VON VERÄNDERUNGSPROZESSEN</a:t>
            </a:r>
          </a:p>
        </p:txBody>
      </p:sp>
      <p:sp>
        <p:nvSpPr>
          <p:cNvPr id="29697" name="Pladsholder til indhold 2">
            <a:extLst>
              <a:ext uri="{FF2B5EF4-FFF2-40B4-BE49-F238E27FC236}">
                <a16:creationId xmlns:a16="http://schemas.microsoft.com/office/drawing/2014/main" id="{65411F1A-7C3C-8344-93F3-1414A9F26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73" y="1655143"/>
            <a:ext cx="4699330" cy="4878822"/>
          </a:xfrm>
        </p:spPr>
        <p:txBody>
          <a:bodyPr lIns="180000" tIns="180000" bIns="180000" rtlCol="0">
            <a:no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de" sz="1800" b="1" dirty="0"/>
              <a:t>Eigenwahrnehmung</a:t>
            </a:r>
            <a:br>
              <a:rPr lang="en-GB" altLang="da-DK" sz="1800" dirty="0"/>
            </a:br>
            <a:r>
              <a:rPr lang="de" sz="1800" dirty="0"/>
              <a:t>Verständnis der eigenen Vorlieben in Veränderungsprozessen im Vergleich zu den Vorlieben der Mitarbeiter.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de" sz="1800" b="1" dirty="0"/>
              <a:t>Voraussicht</a:t>
            </a:r>
            <a:br>
              <a:rPr lang="en-GB" altLang="da-DK" sz="1800" dirty="0"/>
            </a:br>
            <a:r>
              <a:rPr lang="de" sz="1800" dirty="0"/>
              <a:t>Veränderung planen, Leadership planen und potenzielle Hindernisse voraussehen.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de" sz="1800" dirty="0"/>
              <a:t>Versuchen zu verstehen, wie verschiedene Individuen agieren und reagieren. 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de" sz="1800" dirty="0"/>
              <a:t>Gruppenverhalten beobachten und analysieren.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de" sz="1800" dirty="0"/>
              <a:t>Verständnis von Veränderungen in einem organisatorischen Kontext.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9039413-05A1-0F46-B5E7-EB8A0B9144A3}"/>
              </a:ext>
            </a:extLst>
          </p:cNvPr>
          <p:cNvSpPr txBox="1"/>
          <p:nvPr/>
        </p:nvSpPr>
        <p:spPr>
          <a:xfrm>
            <a:off x="8727900" y="2712768"/>
            <a:ext cx="281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e" b="1">
                <a:solidFill>
                  <a:schemeClr val="tx2"/>
                </a:solidFill>
              </a:rPr>
              <a:t>Soziale Kompetenz</a:t>
            </a:r>
            <a:endParaRPr lang="da-DK" b="1" dirty="0">
              <a:solidFill>
                <a:schemeClr val="tx2"/>
              </a:solidFill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4691BC87-99D4-BD43-9522-F8865DBC91DE}"/>
              </a:ext>
            </a:extLst>
          </p:cNvPr>
          <p:cNvSpPr txBox="1"/>
          <p:nvPr/>
        </p:nvSpPr>
        <p:spPr>
          <a:xfrm>
            <a:off x="5881310" y="2712768"/>
            <a:ext cx="280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e" b="1">
                <a:solidFill>
                  <a:schemeClr val="tx2"/>
                </a:solidFill>
              </a:rPr>
              <a:t>Persönliche Kompetenz</a:t>
            </a:r>
            <a:endParaRPr lang="da-DK" b="1" dirty="0">
              <a:solidFill>
                <a:schemeClr val="tx2"/>
              </a:solidFill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083E8DE-8CD5-834D-AB87-2827AF4B3C94}"/>
              </a:ext>
            </a:extLst>
          </p:cNvPr>
          <p:cNvSpPr txBox="1"/>
          <p:nvPr/>
        </p:nvSpPr>
        <p:spPr>
          <a:xfrm rot="16200000">
            <a:off x="5223155" y="4633969"/>
            <a:ext cx="8761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de" b="1" dirty="0">
                <a:solidFill>
                  <a:schemeClr val="tx2"/>
                </a:solidFill>
              </a:rPr>
              <a:t>Aktion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EB2A9602-5ECE-B146-B134-D39B12823BA4}"/>
              </a:ext>
            </a:extLst>
          </p:cNvPr>
          <p:cNvSpPr txBox="1"/>
          <p:nvPr/>
        </p:nvSpPr>
        <p:spPr>
          <a:xfrm rot="16200000">
            <a:off x="4892911" y="3378816"/>
            <a:ext cx="15234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de" b="1" dirty="0">
                <a:solidFill>
                  <a:schemeClr val="tx2"/>
                </a:solidFill>
              </a:rPr>
              <a:t>Bewusstsein</a:t>
            </a:r>
            <a:endParaRPr lang="da-DK" b="1" dirty="0">
              <a:solidFill>
                <a:schemeClr val="tx2"/>
              </a:solidFill>
            </a:endParaRP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41E01EE0-C256-C946-8DAA-1ECD0ADEAC85}"/>
              </a:ext>
            </a:extLst>
          </p:cNvPr>
          <p:cNvGrpSpPr/>
          <p:nvPr/>
        </p:nvGrpSpPr>
        <p:grpSpPr>
          <a:xfrm>
            <a:off x="5863130" y="3109187"/>
            <a:ext cx="5675358" cy="2030361"/>
            <a:chOff x="5661212" y="2970425"/>
            <a:chExt cx="6037729" cy="2160000"/>
          </a:xfrm>
        </p:grpSpPr>
        <p:sp>
          <p:nvSpPr>
            <p:cNvPr id="2" name="Afrundet rektangel 1">
              <a:extLst>
                <a:ext uri="{FF2B5EF4-FFF2-40B4-BE49-F238E27FC236}">
                  <a16:creationId xmlns:a16="http://schemas.microsoft.com/office/drawing/2014/main" id="{0B71DD76-C86D-BB4E-8E39-B2E7657725E0}"/>
                </a:ext>
              </a:extLst>
            </p:cNvPr>
            <p:cNvSpPr/>
            <p:nvPr/>
          </p:nvSpPr>
          <p:spPr>
            <a:xfrm>
              <a:off x="5661212" y="2970425"/>
              <a:ext cx="6037729" cy="2160000"/>
            </a:xfrm>
            <a:prstGeom prst="roundRect">
              <a:avLst>
                <a:gd name="adj" fmla="val 949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cxnSp>
          <p:nvCxnSpPr>
            <p:cNvPr id="8" name="Lige forbindelse 7">
              <a:extLst>
                <a:ext uri="{FF2B5EF4-FFF2-40B4-BE49-F238E27FC236}">
                  <a16:creationId xmlns:a16="http://schemas.microsoft.com/office/drawing/2014/main" id="{5F9C2202-8418-D74B-9DB7-45B414325434}"/>
                </a:ext>
              </a:extLst>
            </p:cNvPr>
            <p:cNvCxnSpPr/>
            <p:nvPr/>
          </p:nvCxnSpPr>
          <p:spPr>
            <a:xfrm>
              <a:off x="8684810" y="2970425"/>
              <a:ext cx="0" cy="2160000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ge forbindelse 13">
              <a:extLst>
                <a:ext uri="{FF2B5EF4-FFF2-40B4-BE49-F238E27FC236}">
                  <a16:creationId xmlns:a16="http://schemas.microsoft.com/office/drawing/2014/main" id="{A70B5467-A156-8146-95DF-6C862261DDB4}"/>
                </a:ext>
              </a:extLst>
            </p:cNvPr>
            <p:cNvCxnSpPr/>
            <p:nvPr/>
          </p:nvCxnSpPr>
          <p:spPr>
            <a:xfrm>
              <a:off x="5661212" y="4056909"/>
              <a:ext cx="6037729" cy="0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9356CA54-DB3C-6243-AECE-43F8166F6DF5}"/>
                </a:ext>
              </a:extLst>
            </p:cNvPr>
            <p:cNvSpPr/>
            <p:nvPr/>
          </p:nvSpPr>
          <p:spPr>
            <a:xfrm>
              <a:off x="8520023" y="3229190"/>
              <a:ext cx="320103" cy="5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7C0315AB-08DF-5F4C-9A05-F62B663AD177}"/>
                </a:ext>
              </a:extLst>
            </p:cNvPr>
            <p:cNvSpPr/>
            <p:nvPr/>
          </p:nvSpPr>
          <p:spPr>
            <a:xfrm>
              <a:off x="8520024" y="4344628"/>
              <a:ext cx="320103" cy="5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FFFD416A-0486-9A4B-9336-569317577557}"/>
                </a:ext>
              </a:extLst>
            </p:cNvPr>
            <p:cNvSpPr/>
            <p:nvPr/>
          </p:nvSpPr>
          <p:spPr>
            <a:xfrm rot="5400000">
              <a:off x="10049300" y="3797340"/>
              <a:ext cx="320103" cy="5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AF4FFDE1-FF8C-F543-BE7A-956D2A34AE95}"/>
                </a:ext>
              </a:extLst>
            </p:cNvPr>
            <p:cNvSpPr/>
            <p:nvPr/>
          </p:nvSpPr>
          <p:spPr>
            <a:xfrm rot="5400000">
              <a:off x="7000216" y="3866549"/>
              <a:ext cx="320103" cy="5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17" name="Trekant 16">
              <a:extLst>
                <a:ext uri="{FF2B5EF4-FFF2-40B4-BE49-F238E27FC236}">
                  <a16:creationId xmlns:a16="http://schemas.microsoft.com/office/drawing/2014/main" id="{1DF381F8-9637-464D-89FA-3832876F564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583618" y="3391190"/>
              <a:ext cx="250560" cy="216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24" name="Trekant 23">
              <a:extLst>
                <a:ext uri="{FF2B5EF4-FFF2-40B4-BE49-F238E27FC236}">
                  <a16:creationId xmlns:a16="http://schemas.microsoft.com/office/drawing/2014/main" id="{61037E32-30F6-7B4E-B742-4D9BC11DD1C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583618" y="4506628"/>
              <a:ext cx="250560" cy="216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29" name="Trekant 28">
              <a:extLst>
                <a:ext uri="{FF2B5EF4-FFF2-40B4-BE49-F238E27FC236}">
                  <a16:creationId xmlns:a16="http://schemas.microsoft.com/office/drawing/2014/main" id="{7090D3FC-C692-9A49-B83C-F240FBC6A85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084071" y="3959340"/>
              <a:ext cx="250560" cy="216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30" name="Trekant 29">
              <a:extLst>
                <a:ext uri="{FF2B5EF4-FFF2-40B4-BE49-F238E27FC236}">
                  <a16:creationId xmlns:a16="http://schemas.microsoft.com/office/drawing/2014/main" id="{D1372743-554C-0044-B569-D6D7C84844B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34988" y="3959340"/>
              <a:ext cx="250560" cy="216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</p:grpSp>
      <p:sp>
        <p:nvSpPr>
          <p:cNvPr id="31" name="Tekstfelt 30">
            <a:extLst>
              <a:ext uri="{FF2B5EF4-FFF2-40B4-BE49-F238E27FC236}">
                <a16:creationId xmlns:a16="http://schemas.microsoft.com/office/drawing/2014/main" id="{A6A79404-B8FD-9642-BFC7-276BA56B67CA}"/>
              </a:ext>
            </a:extLst>
          </p:cNvPr>
          <p:cNvSpPr txBox="1"/>
          <p:nvPr/>
        </p:nvSpPr>
        <p:spPr>
          <a:xfrm>
            <a:off x="8727900" y="3425167"/>
            <a:ext cx="2810584" cy="3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e">
                <a:solidFill>
                  <a:schemeClr val="bg1"/>
                </a:solidFill>
              </a:rPr>
              <a:t>Soziales Bewusstsein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DD19CE6A-A00D-EB4A-848F-40F9C5776997}"/>
              </a:ext>
            </a:extLst>
          </p:cNvPr>
          <p:cNvSpPr txBox="1"/>
          <p:nvPr/>
        </p:nvSpPr>
        <p:spPr>
          <a:xfrm>
            <a:off x="8727900" y="4481125"/>
            <a:ext cx="2810586" cy="3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e">
                <a:solidFill>
                  <a:schemeClr val="bg1"/>
                </a:solidFill>
              </a:rPr>
              <a:t>Soziale Kompetenzen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17E9F95F-7159-AA4D-8667-08D95C8CF891}"/>
              </a:ext>
            </a:extLst>
          </p:cNvPr>
          <p:cNvSpPr txBox="1"/>
          <p:nvPr/>
        </p:nvSpPr>
        <p:spPr>
          <a:xfrm>
            <a:off x="5872029" y="4481125"/>
            <a:ext cx="2810586" cy="3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e">
                <a:solidFill>
                  <a:schemeClr val="bg1"/>
                </a:solidFill>
              </a:rPr>
              <a:t>Selbstmanagement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BEADD17D-59F6-3549-9D00-AF98B8F46E4B}"/>
              </a:ext>
            </a:extLst>
          </p:cNvPr>
          <p:cNvSpPr txBox="1"/>
          <p:nvPr/>
        </p:nvSpPr>
        <p:spPr>
          <a:xfrm>
            <a:off x="5883352" y="3425167"/>
            <a:ext cx="2810584" cy="3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e">
                <a:solidFill>
                  <a:schemeClr val="bg1"/>
                </a:solidFill>
              </a:rPr>
              <a:t>Eigenwahrnehmung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5E0CBAAC-B5C9-6041-A7BE-052B8B2360FD}"/>
              </a:ext>
            </a:extLst>
          </p:cNvPr>
          <p:cNvSpPr/>
          <p:nvPr/>
        </p:nvSpPr>
        <p:spPr>
          <a:xfrm>
            <a:off x="8201732" y="6184949"/>
            <a:ext cx="3417923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 rtl="0"/>
            <a:r>
              <a:rPr lang="de" sz="1000"/>
              <a:t>Quelle: Daniel Goleman: „Emotional Intelligence“ (1995).</a:t>
            </a:r>
          </a:p>
        </p:txBody>
      </p:sp>
    </p:spTree>
    <p:extLst>
      <p:ext uri="{BB962C8B-B14F-4D97-AF65-F5344CB8AC3E}">
        <p14:creationId xmlns:p14="http://schemas.microsoft.com/office/powerpoint/2010/main" val="1690227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>
            <a:extLst>
              <a:ext uri="{FF2B5EF4-FFF2-40B4-BE49-F238E27FC236}">
                <a16:creationId xmlns:a16="http://schemas.microsoft.com/office/drawing/2014/main" id="{E5781A38-72FE-EF44-93F7-5BBF0CB9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EINFLUSS AUF ANDERE UND DAS UNTERNEHMENSKLIMA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0195AA56-AE04-C340-A9B4-7BCF1883A7BF}"/>
              </a:ext>
            </a:extLst>
          </p:cNvPr>
          <p:cNvGrpSpPr/>
          <p:nvPr/>
        </p:nvGrpSpPr>
        <p:grpSpPr>
          <a:xfrm>
            <a:off x="463624" y="1655142"/>
            <a:ext cx="11203619" cy="4890079"/>
            <a:chOff x="464262" y="1655142"/>
            <a:chExt cx="10913555" cy="4890079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801716AB-32F3-064F-BBD9-1E1FFA20AB92}"/>
                </a:ext>
              </a:extLst>
            </p:cNvPr>
            <p:cNvSpPr/>
            <p:nvPr/>
          </p:nvSpPr>
          <p:spPr>
            <a:xfrm>
              <a:off x="488273" y="2429525"/>
              <a:ext cx="1748152" cy="4115696"/>
            </a:xfrm>
            <a:prstGeom prst="rect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sz="1200" dirty="0">
                <a:solidFill>
                  <a:schemeClr val="tx1"/>
                </a:solidFill>
                <a:latin typeface="Arial" panose="020B0604020202020204" pitchFamily="34" charset="0"/>
                <a:ea typeface="Flama Medium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5" name="Pladsholder til indhold 2">
              <a:extLst>
                <a:ext uri="{FF2B5EF4-FFF2-40B4-BE49-F238E27FC236}">
                  <a16:creationId xmlns:a16="http://schemas.microsoft.com/office/drawing/2014/main" id="{1EB96B37-1094-AE4A-BABA-BE14FD725E5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41063743"/>
                </p:ext>
              </p:extLst>
            </p:nvPr>
          </p:nvGraphicFramePr>
          <p:xfrm>
            <a:off x="464262" y="1655142"/>
            <a:ext cx="10913555" cy="4890079"/>
          </p:xfrm>
          <a:graphic>
            <a:graphicData uri="http://schemas.openxmlformats.org/drawingml/2006/table">
              <a:tbl>
                <a:tblPr firstRow="1" bandRow="1">
                  <a:tableStyleId>{073A0DAA-6AF3-43AB-8588-CEC1D06C72B9}</a:tableStyleId>
                </a:tblPr>
                <a:tblGrid>
                  <a:gridCol w="184535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35568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60051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600517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600517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600517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600517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</a:tblGrid>
                <a:tr h="397981">
                  <a:tc gridSpan="7">
                    <a:txBody>
                      <a:bodyPr/>
                      <a:lstStyle/>
                      <a:p>
                        <a:pPr marL="0" algn="l" defTabSz="914400" rtl="0" eaLnBrk="1" latinLnBrk="0" hangingPunct="1"/>
                        <a:r>
                          <a:rPr lang="de" sz="2000" b="1" i="0" kern="120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ÜBERSICHT ÜBER DIE SECHS FÜHRUNGSSTILE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rtl="0"/>
                        <a:endParaRPr lang="en-GB" sz="1200" b="1" i="0" noProof="0" dirty="0">
                          <a:solidFill>
                            <a:schemeClr val="bg1"/>
                          </a:solidFill>
                          <a:latin typeface="Flama Semibold" charset="0"/>
                          <a:ea typeface="Flama Semibold" charset="0"/>
                          <a:cs typeface="Flama Semibold" charset="0"/>
                        </a:endParaRPr>
                      </a:p>
                    </a:txBody>
                    <a:tcPr anchor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rtl="0"/>
                        <a:endParaRPr lang="en-GB" sz="1200" b="1" i="0" noProof="0" dirty="0">
                          <a:solidFill>
                            <a:schemeClr val="bg1"/>
                          </a:solidFill>
                          <a:latin typeface="Flama Semibold" charset="0"/>
                          <a:ea typeface="Flama Semibold" charset="0"/>
                          <a:cs typeface="Flama Semibold" charset="0"/>
                        </a:endParaRPr>
                      </a:p>
                    </a:txBody>
                    <a:tcPr anchor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rtl="0"/>
                        <a:endParaRPr lang="en-GB" sz="1200" b="1" i="0" noProof="0" dirty="0">
                          <a:solidFill>
                            <a:schemeClr val="bg1"/>
                          </a:solidFill>
                          <a:latin typeface="Flama Semibold" charset="0"/>
                          <a:ea typeface="Flama Semibold" charset="0"/>
                          <a:cs typeface="Flama Semibold" charset="0"/>
                        </a:endParaRPr>
                      </a:p>
                    </a:txBody>
                    <a:tcPr anchor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rtl="0"/>
                        <a:endParaRPr lang="en-GB" sz="1200" b="1" i="0" noProof="0" dirty="0">
                          <a:solidFill>
                            <a:schemeClr val="bg1"/>
                          </a:solidFill>
                          <a:latin typeface="Flama Semibold" charset="0"/>
                          <a:ea typeface="Flama Semibold" charset="0"/>
                          <a:cs typeface="Flama Semibold" charset="0"/>
                        </a:endParaRPr>
                      </a:p>
                    </a:txBody>
                    <a:tcPr anchor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rtl="0"/>
                        <a:endParaRPr lang="en-GB" sz="1200" b="1" i="0" noProof="0" dirty="0">
                          <a:solidFill>
                            <a:schemeClr val="bg1"/>
                          </a:solidFill>
                          <a:latin typeface="Flama Semibold" charset="0"/>
                          <a:ea typeface="Flama Semibold" charset="0"/>
                          <a:cs typeface="Flama Semibold" charset="0"/>
                        </a:endParaRPr>
                      </a:p>
                    </a:txBody>
                    <a:tcPr anchor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rtl="0"/>
                        <a:endParaRPr lang="en-GB" sz="1200" b="1" i="0" noProof="0" dirty="0">
                          <a:solidFill>
                            <a:schemeClr val="bg1"/>
                          </a:solidFill>
                          <a:latin typeface="Flama Semibold" charset="0"/>
                          <a:ea typeface="Flama Semibold" charset="0"/>
                          <a:cs typeface="Flama Semibold" charset="0"/>
                        </a:endParaRPr>
                      </a:p>
                    </a:txBody>
                    <a:tcPr anchor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97981">
                  <a:tc>
                    <a:txBody>
                      <a:bodyPr/>
                      <a:lstStyle/>
                      <a:p>
                        <a:pPr rtl="0"/>
                        <a:endParaRPr lang="en-GB" sz="11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b="1" i="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Befehlend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b="1" i="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Visionär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b="1" i="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Gefühlsorientiert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b="1" i="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Demokratisch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b="1" i="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Leistungsorientiert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b="1" i="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Beratend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97477">
                  <a:tc>
                    <a:txBody>
                      <a:bodyPr/>
                      <a:lstStyle/>
                      <a:p>
                        <a:pPr marL="0" marR="0" indent="0" algn="l" defTabSz="4952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de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Auch bekannt als</a:t>
                        </a:r>
                      </a:p>
                    </a:txBody>
                    <a:tcPr anchor="ctr">
                      <a:noFill/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Koerzitiv/</a:t>
                        </a:r>
                      </a:p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Direktiv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Autoritär/</a:t>
                        </a:r>
                      </a:p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Charismatisch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Affiliativ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Partizipativ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Vorreiter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Unterstützend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877668750"/>
                    </a:ext>
                  </a:extLst>
                </a:tr>
                <a:tr h="497477">
                  <a:tc>
                    <a:txBody>
                      <a:bodyPr/>
                      <a:lstStyle/>
                      <a:p>
                        <a:pPr marL="0" marR="0" indent="0" algn="l" defTabSz="4952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de" sz="1100" b="1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Kernpunkte</a:t>
                        </a:r>
                      </a:p>
                    </a:txBody>
                    <a:tcPr anchor="ctr"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Erwartet sofortiges Handeln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Mobilisiert Leute zu einer Vision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Schafft emotionale Bindungen und</a:t>
                        </a:r>
                      </a:p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Harmonie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de" sz="1100" noProof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Schafft Zustimmung und Unterstützung durch </a:t>
                        </a:r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Einbeziehung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Setzt hohes Tempo und Erwartungen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Unterstützt Leute, sich zu entwickeln und zu wachsen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411376">
                  <a:tc>
                    <a:txBody>
                      <a:bodyPr/>
                      <a:lstStyle/>
                      <a:p>
                        <a:pPr marL="0" marR="0" indent="0" algn="l" defTabSz="4952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de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Der Stil der </a:t>
                        </a:r>
                        <a:br>
                          <a:rPr lang="en-GB" sz="1100" b="1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a:br>
                        <a:r>
                          <a:rPr lang="de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Ausdrucksweise</a:t>
                        </a:r>
                      </a:p>
                    </a:txBody>
                    <a:tcPr anchor="ctr">
                      <a:noFill/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„</a:t>
                        </a:r>
                        <a:r>
                          <a:rPr lang="de" sz="1100" i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Machen Sie das!"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i="1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„Folgen Sie mir“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de" sz="1100" i="1" kern="120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de" sz="1100" i="1" kern="1200" noProof="0" dirty="0">
                            <a:solidFill>
                              <a:schemeClr val="dk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„Wie geht es Ihnen?“</a:t>
                        </a:r>
                      </a:p>
                      <a:p>
                        <a:pPr rtl="0"/>
                        <a:endParaRPr lang="en-GB" sz="1100" i="1" kern="120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i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„Was denken Sie?“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i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„Machen Sie es so wie ich, jetzt.“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i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„Versuchen Sie es.“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636767"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Zugrunde liegende emotionale Intelligenzkompetenzen</a:t>
                        </a:r>
                      </a:p>
                    </a:txBody>
                    <a:tcPr anchor="ctr">
                      <a:noFill/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Motiviert, initiativ, selbstbeherrscht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Selbstvertrauen, emphatisch, Impulsgeber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Emphatisch, baut </a:t>
                        </a:r>
                        <a:br>
                          <a:rPr lang="en-GB" sz="11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a:br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Beziehungen auf </a:t>
                        </a:r>
                        <a:br>
                          <a:rPr lang="en-GB" sz="11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a:br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kommunikativ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Arbeitet zusammen und im Team, </a:t>
                        </a:r>
                        <a:br>
                          <a:rPr lang="en-GB" sz="11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a:br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Führungsqualität, kommunikativ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Pflichtbewusst, </a:t>
                        </a:r>
                        <a:br>
                          <a:rPr lang="en-GB" sz="11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a:br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Leistungsdrang, initiativ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Entwickelt andere, emphatisch, selbstbewusst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915355"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Wann der Stil am besten funktioniert</a:t>
                        </a:r>
                      </a:p>
                    </a:txBody>
                    <a:tcPr marB="0" anchor="ctr">
                      <a:noFill/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In einer Krise, um eine Kehrtwende zu starten oder bei problematischen Mitarbeitern</a:t>
                        </a:r>
                      </a:p>
                    </a:txBody>
                    <a:tcPr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Wenn Änderungen eine neue Vision erfordern oder wenn eine klare Richtung erforderlich ist</a:t>
                        </a:r>
                      </a:p>
                    </a:txBody>
                    <a:tcPr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Um Risse in einem Team zu beheben oder um in stressigen Zeiten zu motivieren</a:t>
                        </a:r>
                      </a:p>
                    </a:txBody>
                    <a:tcPr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Um Unterstützung oder Übereinstimmung zu erlangen oder um Input von wertvollen Mitarbeitern zu erhalten</a:t>
                        </a:r>
                      </a:p>
                    </a:txBody>
                    <a:tcPr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Um rasche Resultate von einem motivierten und kompetenten Team zu erhalten</a:t>
                        </a:r>
                      </a:p>
                    </a:txBody>
                    <a:tcPr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Um Mitarbeitern zu helfen, die Leistung zu verbessern oder langfristige Stärken zu entwickeln</a:t>
                        </a:r>
                      </a:p>
                    </a:txBody>
                    <a:tcPr marB="0" anchor="ctr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11376"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Gesamtauswirkung </a:t>
                        </a:r>
                        <a:br>
                          <a:rPr lang="en-GB" sz="1100" b="1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a:br>
                        <a:r>
                          <a:rPr lang="de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auf das Unternehmensklima </a:t>
                        </a:r>
                      </a:p>
                    </a:txBody>
                    <a:tcPr anchor="ctr">
                      <a:noFill/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Negativ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Meistens sehr positiv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Positiv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Positiv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Negativ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de" sz="11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Positiv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</a:tbl>
            </a:graphicData>
          </a:graphic>
        </p:graphicFrame>
      </p:grpSp>
      <p:sp>
        <p:nvSpPr>
          <p:cNvPr id="9" name="Rektangel 8">
            <a:extLst>
              <a:ext uri="{FF2B5EF4-FFF2-40B4-BE49-F238E27FC236}">
                <a16:creationId xmlns:a16="http://schemas.microsoft.com/office/drawing/2014/main" id="{7D8F127D-40F4-BE44-9C7D-4E05258594D6}"/>
              </a:ext>
            </a:extLst>
          </p:cNvPr>
          <p:cNvSpPr/>
          <p:nvPr/>
        </p:nvSpPr>
        <p:spPr>
          <a:xfrm>
            <a:off x="10169038" y="6545221"/>
            <a:ext cx="1522853" cy="246221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pPr algn="r" rtl="0"/>
            <a:r>
              <a:rPr lang="de" sz="1000" dirty="0"/>
              <a:t>Nach Daniel Goleman.</a:t>
            </a:r>
          </a:p>
        </p:txBody>
      </p:sp>
    </p:spTree>
    <p:extLst>
      <p:ext uri="{BB962C8B-B14F-4D97-AF65-F5344CB8AC3E}">
        <p14:creationId xmlns:p14="http://schemas.microsoft.com/office/powerpoint/2010/main" val="4183566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el 1">
            <a:extLst>
              <a:ext uri="{FF2B5EF4-FFF2-40B4-BE49-F238E27FC236}">
                <a16:creationId xmlns:a16="http://schemas.microsoft.com/office/drawing/2014/main" id="{9500F9A7-2F3D-8243-9C97-E569B43E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21" y="45912"/>
            <a:ext cx="11639550" cy="1087140"/>
          </a:xfrm>
        </p:spPr>
        <p:txBody>
          <a:bodyPr rtlCol="0">
            <a:normAutofit/>
          </a:bodyPr>
          <a:lstStyle/>
          <a:p>
            <a:pPr rtl="0"/>
            <a:r>
              <a:rPr lang="de" sz="2800" dirty="0"/>
              <a:t>VERÄNDERUNGSZYKLUS – VERSCHIEDENE PHASEN VON VERÄNDERUNGEN</a:t>
            </a:r>
          </a:p>
        </p:txBody>
      </p:sp>
      <p:sp>
        <p:nvSpPr>
          <p:cNvPr id="31748" name="Tekstboks 5">
            <a:extLst>
              <a:ext uri="{FF2B5EF4-FFF2-40B4-BE49-F238E27FC236}">
                <a16:creationId xmlns:a16="http://schemas.microsoft.com/office/drawing/2014/main" id="{AD3E41F3-1679-D54E-8597-4AD91C69F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418" y="1771650"/>
            <a:ext cx="362373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 b="1" dirty="0">
                <a:solidFill>
                  <a:srgbClr val="BE0D20"/>
                </a:solidFill>
                <a:latin typeface="+mn-lt"/>
              </a:rPr>
              <a:t>ZEIT FÜR FORTBEWEGUNG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 sz="1200" dirty="0">
                <a:latin typeface="+mn-lt"/>
              </a:rPr>
              <a:t>Abnehmende Notwendigkeit. Vermeiden Sie, auf dem Herkömmlichen zu bestehen, sobald eine neue Veränderung notwendig wird.</a:t>
            </a:r>
          </a:p>
        </p:txBody>
      </p:sp>
      <p:sp>
        <p:nvSpPr>
          <p:cNvPr id="31749" name="Tekstboks 6">
            <a:extLst>
              <a:ext uri="{FF2B5EF4-FFF2-40B4-BE49-F238E27FC236}">
                <a16:creationId xmlns:a16="http://schemas.microsoft.com/office/drawing/2014/main" id="{9832DE31-50B3-F344-8F13-EF51B2D7B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418" y="5342753"/>
            <a:ext cx="346525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defTabSz="1219170" rtl="0">
              <a:spcBef>
                <a:spcPct val="0"/>
              </a:spcBef>
              <a:buClrTx/>
              <a:buNone/>
            </a:pPr>
            <a:r>
              <a:rPr lang="de" b="1" dirty="0">
                <a:solidFill>
                  <a:srgbClr val="BE0D20"/>
                </a:solidFill>
                <a:latin typeface="+mn-lt"/>
              </a:rPr>
              <a:t>EINFÜHRUNG</a:t>
            </a:r>
          </a:p>
          <a:p>
            <a:pPr defTabSz="1219170" rtl="0">
              <a:spcBef>
                <a:spcPct val="0"/>
              </a:spcBef>
              <a:buClrTx/>
              <a:buNone/>
            </a:pPr>
            <a:r>
              <a:rPr lang="de" sz="1200" dirty="0">
                <a:latin typeface="+mn-lt"/>
              </a:rPr>
              <a:t>Die neuen Veränderungsinitiativen müssen mit erheblicher Unterstützung des Managements </a:t>
            </a:r>
            <a:br>
              <a:rPr lang="en-GB" altLang="da-DK" sz="1200" dirty="0">
                <a:latin typeface="+mn-lt"/>
              </a:rPr>
            </a:br>
            <a:r>
              <a:rPr lang="de" sz="1200" dirty="0">
                <a:latin typeface="+mn-lt"/>
              </a:rPr>
              <a:t>umgesetzt werden. Dialog mit den wichtigsten Akteuren pflegen.</a:t>
            </a:r>
          </a:p>
        </p:txBody>
      </p:sp>
      <p:sp>
        <p:nvSpPr>
          <p:cNvPr id="31750" name="Tekstboks 7">
            <a:extLst>
              <a:ext uri="{FF2B5EF4-FFF2-40B4-BE49-F238E27FC236}">
                <a16:creationId xmlns:a16="http://schemas.microsoft.com/office/drawing/2014/main" id="{6807B6F3-51F8-1443-BE9A-84BB94C5B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1" y="3438939"/>
            <a:ext cx="33401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defTabSz="1219170" rtl="0">
              <a:spcBef>
                <a:spcPct val="0"/>
              </a:spcBef>
              <a:buClrTx/>
              <a:buNone/>
            </a:pPr>
            <a:r>
              <a:rPr lang="de" b="1" dirty="0">
                <a:solidFill>
                  <a:srgbClr val="BE0D20"/>
                </a:solidFill>
                <a:latin typeface="+mn-lt"/>
              </a:rPr>
              <a:t>ERGEBNISSE</a:t>
            </a:r>
          </a:p>
          <a:p>
            <a:pPr defTabSz="1219170" rtl="0">
              <a:spcBef>
                <a:spcPct val="0"/>
              </a:spcBef>
              <a:buClrTx/>
              <a:buNone/>
            </a:pPr>
            <a:r>
              <a:rPr lang="de" sz="1200" dirty="0">
                <a:latin typeface="+mn-lt"/>
              </a:rPr>
              <a:t>Die Veränderungen müssen als natürlicher Bestandteil in das Denken und Handeln der Mitarbeiter integriert werden. Ein stetiges Bewusstsein über die Notwendigkeit und die Management-Unterstützung ist von entscheidender Bedeutung.</a:t>
            </a:r>
          </a:p>
        </p:txBody>
      </p:sp>
      <p:sp>
        <p:nvSpPr>
          <p:cNvPr id="31751" name="Tekstboks 8">
            <a:extLst>
              <a:ext uri="{FF2B5EF4-FFF2-40B4-BE49-F238E27FC236}">
                <a16:creationId xmlns:a16="http://schemas.microsoft.com/office/drawing/2014/main" id="{CF8408E6-1A63-1E44-89DF-70381207F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734" y="1752600"/>
            <a:ext cx="3452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 b="1">
                <a:solidFill>
                  <a:srgbClr val="BE0D20"/>
                </a:solidFill>
                <a:latin typeface="+mn-lt"/>
              </a:rPr>
              <a:t>IM DUNKELN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 sz="1200">
                <a:latin typeface="+mn-lt"/>
              </a:rPr>
              <a:t>Die Notwendigkeit zur Veränderung ist nicht offensichtlich. </a:t>
            </a:r>
            <a:r>
              <a:rPr lang="de" sz="120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31752" name="Tekstboks 9">
            <a:extLst>
              <a:ext uri="{FF2B5EF4-FFF2-40B4-BE49-F238E27FC236}">
                <a16:creationId xmlns:a16="http://schemas.microsoft.com/office/drawing/2014/main" id="{027EA4C7-0CB1-E649-A2C3-14F812A87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7704" y="3438938"/>
            <a:ext cx="369146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 b="1">
                <a:solidFill>
                  <a:srgbClr val="BE0D20"/>
                </a:solidFill>
                <a:latin typeface="+mn-lt"/>
              </a:rPr>
              <a:t>HERAUSFORDERUNG ERKENNEN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 sz="1200">
                <a:latin typeface="+mn-lt"/>
              </a:rPr>
              <a:t>Überzeugende Gründe für die Veränderung 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 sz="1200">
                <a:latin typeface="+mn-lt"/>
              </a:rPr>
              <a:t>sind notwendig, um ein Verständnis für die 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de" sz="1200">
                <a:latin typeface="+mn-lt"/>
              </a:rPr>
              <a:t>Notwendigkeit zur Veränderung zu schaffen.</a:t>
            </a:r>
          </a:p>
        </p:txBody>
      </p:sp>
      <p:sp>
        <p:nvSpPr>
          <p:cNvPr id="31753" name="Tekstboks 10">
            <a:extLst>
              <a:ext uri="{FF2B5EF4-FFF2-40B4-BE49-F238E27FC236}">
                <a16:creationId xmlns:a16="http://schemas.microsoft.com/office/drawing/2014/main" id="{9B589834-6222-D044-89CB-84B577C0D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200" y="5376334"/>
            <a:ext cx="38523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defTabSz="1219170" rtl="0">
              <a:spcBef>
                <a:spcPct val="0"/>
              </a:spcBef>
              <a:buClrTx/>
              <a:buNone/>
            </a:pPr>
            <a:r>
              <a:rPr lang="de" b="1">
                <a:solidFill>
                  <a:srgbClr val="BE0D20"/>
                </a:solidFill>
                <a:latin typeface="+mn-lt"/>
              </a:rPr>
              <a:t>ERSTE SCHRITTE</a:t>
            </a:r>
          </a:p>
          <a:p>
            <a:pPr defTabSz="1219170" rtl="0">
              <a:spcBef>
                <a:spcPct val="0"/>
              </a:spcBef>
              <a:buClrTx/>
              <a:buNone/>
            </a:pPr>
            <a:r>
              <a:rPr lang="de" sz="1200">
                <a:latin typeface="+mn-lt"/>
              </a:rPr>
              <a:t>Rahmen der Veränderung erstellen. </a:t>
            </a:r>
          </a:p>
          <a:p>
            <a:pPr defTabSz="1219170" rtl="0">
              <a:spcBef>
                <a:spcPct val="0"/>
              </a:spcBef>
              <a:buClrTx/>
              <a:buNone/>
            </a:pPr>
            <a:r>
              <a:rPr lang="de" sz="1200">
                <a:latin typeface="+mn-lt"/>
              </a:rPr>
              <a:t>Wichtigste Akteure in den Prozess </a:t>
            </a:r>
          </a:p>
          <a:p>
            <a:pPr defTabSz="1219170" rtl="0">
              <a:spcBef>
                <a:spcPct val="0"/>
              </a:spcBef>
              <a:buClrTx/>
              <a:buNone/>
            </a:pPr>
            <a:r>
              <a:rPr lang="de" sz="1200">
                <a:latin typeface="+mn-lt"/>
              </a:rPr>
              <a:t>einbeziehen. Rahmen erstellen, innerhalb dessen </a:t>
            </a:r>
          </a:p>
          <a:p>
            <a:pPr defTabSz="1219170" rtl="0">
              <a:spcBef>
                <a:spcPct val="0"/>
              </a:spcBef>
              <a:buClrTx/>
              <a:buNone/>
            </a:pPr>
            <a:r>
              <a:rPr lang="de" sz="1200">
                <a:latin typeface="+mn-lt"/>
              </a:rPr>
              <a:t>sie Einfluss ausüben können. </a:t>
            </a:r>
          </a:p>
        </p:txBody>
      </p:sp>
      <p:sp>
        <p:nvSpPr>
          <p:cNvPr id="31754" name="Tekstboks 11">
            <a:extLst>
              <a:ext uri="{FF2B5EF4-FFF2-40B4-BE49-F238E27FC236}">
                <a16:creationId xmlns:a16="http://schemas.microsoft.com/office/drawing/2014/main" id="{087BDCE1-3B8C-2249-94C9-94AB6124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285" y="38481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endParaRPr lang="en-GB" altLang="da-DK" sz="2400">
              <a:latin typeface="Arial" panose="020B0604020202020204" pitchFamily="34" charset="0"/>
            </a:endParaRPr>
          </a:p>
        </p:txBody>
      </p:sp>
      <p:pic>
        <p:nvPicPr>
          <p:cNvPr id="14" name="Billede 17">
            <a:extLst>
              <a:ext uri="{FF2B5EF4-FFF2-40B4-BE49-F238E27FC236}">
                <a16:creationId xmlns:a16="http://schemas.microsoft.com/office/drawing/2014/main" id="{13B6F121-01DF-7B46-98D0-92A83322F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8810" y="1164636"/>
            <a:ext cx="5689577" cy="568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745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6678-FBF2-1C4C-894D-180461FEF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EINFÜHRUNG IN DAS SPIEL</a:t>
            </a:r>
          </a:p>
        </p:txBody>
      </p:sp>
    </p:spTree>
    <p:extLst>
      <p:ext uri="{BB962C8B-B14F-4D97-AF65-F5344CB8AC3E}">
        <p14:creationId xmlns:p14="http://schemas.microsoft.com/office/powerpoint/2010/main" val="364995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6">
            <a:extLst>
              <a:ext uri="{FF2B5EF4-FFF2-40B4-BE49-F238E27FC236}">
                <a16:creationId xmlns:a16="http://schemas.microsoft.com/office/drawing/2014/main" id="{53CA7AD3-04B8-A14B-8B68-F404B808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>
                <a:sym typeface="Arial" panose="020B0604020202020204" pitchFamily="34" charset="0"/>
              </a:rPr>
              <a:t>VERÄNDERUNG IN KÜRZE</a:t>
            </a:r>
          </a:p>
        </p:txBody>
      </p:sp>
      <p:sp>
        <p:nvSpPr>
          <p:cNvPr id="5121" name="Pladsholder til indhold 17">
            <a:extLst>
              <a:ext uri="{FF2B5EF4-FFF2-40B4-BE49-F238E27FC236}">
                <a16:creationId xmlns:a16="http://schemas.microsoft.com/office/drawing/2014/main" id="{B12FEABF-4AEA-DA4A-8355-923264C4A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0" y="1655143"/>
            <a:ext cx="6873726" cy="4714659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">
                <a:sym typeface="Arial" panose="020B0604020202020204" pitchFamily="34" charset="0"/>
              </a:rPr>
              <a:t>Veränderung ist normal. </a:t>
            </a:r>
          </a:p>
          <a:p>
            <a:pPr rtl="0">
              <a:lnSpc>
                <a:spcPct val="100000"/>
              </a:lnSpc>
            </a:pPr>
            <a:r>
              <a:rPr lang="de">
                <a:sym typeface="Arial" panose="020B0604020202020204" pitchFamily="34" charset="0"/>
              </a:rPr>
              <a:t>Widerstand gegen Veränderungen ist eine häufige Reaktion.</a:t>
            </a:r>
          </a:p>
          <a:p>
            <a:pPr rtl="0">
              <a:lnSpc>
                <a:spcPct val="100000"/>
              </a:lnSpc>
            </a:pPr>
            <a:r>
              <a:rPr lang="de">
                <a:sym typeface="Arial" panose="020B0604020202020204" pitchFamily="34" charset="0"/>
              </a:rPr>
              <a:t>Jeder Mensch reagiert anders auf Veränderungen.</a:t>
            </a:r>
          </a:p>
          <a:p>
            <a:pPr rtl="0">
              <a:lnSpc>
                <a:spcPct val="100000"/>
              </a:lnSpc>
            </a:pPr>
            <a:r>
              <a:rPr lang="de">
                <a:sym typeface="Arial" panose="020B0604020202020204" pitchFamily="34" charset="0"/>
              </a:rPr>
              <a:t>Wir reagieren auf der Grundlage unserer bisherigen Erfahrungen und persönlichen Werte, Meinungen und Vorlieben.</a:t>
            </a:r>
          </a:p>
          <a:p>
            <a:pPr rtl="0">
              <a:lnSpc>
                <a:spcPct val="100000"/>
              </a:lnSpc>
            </a:pPr>
            <a:r>
              <a:rPr lang="de">
                <a:sym typeface="Arial" panose="020B0604020202020204" pitchFamily="34" charset="0"/>
              </a:rPr>
              <a:t>Ein erfolgreiches Change Leadership bringt eine unterschiedliche Herangehensweise für unterschiedliche Mitarbeiter in den einzelnen Phasen der Veränderung mit sich. </a:t>
            </a:r>
          </a:p>
        </p:txBody>
      </p:sp>
    </p:spTree>
    <p:extLst>
      <p:ext uri="{BB962C8B-B14F-4D97-AF65-F5344CB8AC3E}">
        <p14:creationId xmlns:p14="http://schemas.microsoft.com/office/powerpoint/2010/main" val="222201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2">
            <a:extLst>
              <a:ext uri="{FF2B5EF4-FFF2-40B4-BE49-F238E27FC236}">
                <a16:creationId xmlns:a16="http://schemas.microsoft.com/office/drawing/2014/main" id="{AA04B01B-1506-5D41-9B69-74AFDDA0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>
                <a:sym typeface="Arial" panose="020B0604020202020204" pitchFamily="34" charset="0"/>
              </a:rPr>
              <a:t>TYPISCHE REAKTIONEN AUF VERÄNDERUNGEN</a:t>
            </a:r>
            <a:endParaRPr lang="da-DK" altLang="da-DK" dirty="0"/>
          </a:p>
        </p:txBody>
      </p:sp>
      <p:sp>
        <p:nvSpPr>
          <p:cNvPr id="7169" name="Pladsholder til indhold 1">
            <a:extLst>
              <a:ext uri="{FF2B5EF4-FFF2-40B4-BE49-F238E27FC236}">
                <a16:creationId xmlns:a16="http://schemas.microsoft.com/office/drawing/2014/main" id="{DC54165E-F568-C845-9A01-C208797B6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79" y="1655143"/>
            <a:ext cx="10979615" cy="4714659"/>
          </a:xfrm>
        </p:spPr>
        <p:txBody>
          <a:bodyPr rtlCol="0">
            <a:noAutofit/>
          </a:bodyPr>
          <a:lstStyle/>
          <a:p>
            <a:pPr rtl="0">
              <a:lnSpc>
                <a:spcPct val="100000"/>
              </a:lnSpc>
              <a:spcBef>
                <a:spcPts val="600"/>
              </a:spcBef>
            </a:pPr>
            <a:r>
              <a:rPr lang="de" dirty="0">
                <a:sym typeface="Arial" panose="020B0604020202020204" pitchFamily="34" charset="0"/>
              </a:rPr>
              <a:t>Wir reagieren je nach unserer Persönlichkeit und unseren Erfahrungen etc. unterschiedlich auf Veränderungen</a:t>
            </a:r>
          </a:p>
          <a:p>
            <a:pPr rtl="0">
              <a:lnSpc>
                <a:spcPct val="100000"/>
              </a:lnSpc>
              <a:spcBef>
                <a:spcPts val="600"/>
              </a:spcBef>
            </a:pPr>
            <a:r>
              <a:rPr lang="de" dirty="0">
                <a:sym typeface="Arial" panose="020B0604020202020204" pitchFamily="34" charset="0"/>
              </a:rPr>
              <a:t>Wir sehen Möglichkeiten im Neuen.</a:t>
            </a:r>
          </a:p>
          <a:p>
            <a:pPr rtl="0">
              <a:lnSpc>
                <a:spcPct val="100000"/>
              </a:lnSpc>
              <a:spcBef>
                <a:spcPts val="600"/>
              </a:spcBef>
            </a:pPr>
            <a:r>
              <a:rPr lang="de" dirty="0">
                <a:sym typeface="Arial" panose="020B0604020202020204" pitchFamily="34" charset="0"/>
              </a:rPr>
              <a:t>Wir werden ängstlich und egozentrisch.</a:t>
            </a:r>
          </a:p>
          <a:p>
            <a:pPr rtl="0">
              <a:lnSpc>
                <a:spcPct val="100000"/>
              </a:lnSpc>
              <a:spcBef>
                <a:spcPts val="600"/>
              </a:spcBef>
            </a:pPr>
            <a:r>
              <a:rPr lang="de" dirty="0">
                <a:sym typeface="Arial" panose="020B0604020202020204" pitchFamily="34" charset="0"/>
              </a:rPr>
              <a:t>Wir konzentrieren uns auf das, was wir verlieren könnten – Veränderungen schließen Trauer mit ein.</a:t>
            </a:r>
          </a:p>
          <a:p>
            <a:pPr rtl="0">
              <a:lnSpc>
                <a:spcPct val="100000"/>
              </a:lnSpc>
              <a:spcBef>
                <a:spcPts val="600"/>
              </a:spcBef>
            </a:pPr>
            <a:r>
              <a:rPr lang="de" dirty="0">
                <a:sym typeface="Arial" panose="020B0604020202020204" pitchFamily="34" charset="0"/>
              </a:rPr>
              <a:t>Wir schützen unsere Ressourcen und Positionen:</a:t>
            </a:r>
          </a:p>
          <a:p>
            <a:pPr lvl="1" rtl="0">
              <a:lnSpc>
                <a:spcPct val="100000"/>
              </a:lnSpc>
              <a:spcBef>
                <a:spcPts val="600"/>
              </a:spcBef>
            </a:pPr>
            <a:r>
              <a:rPr lang="de" sz="2000" dirty="0">
                <a:sym typeface="Arial" panose="020B0604020202020204" pitchFamily="34" charset="0"/>
              </a:rPr>
              <a:t>Werde ich gefeuert?</a:t>
            </a:r>
          </a:p>
          <a:p>
            <a:pPr lvl="1" rtl="0">
              <a:lnSpc>
                <a:spcPct val="100000"/>
              </a:lnSpc>
              <a:spcBef>
                <a:spcPts val="600"/>
              </a:spcBef>
            </a:pPr>
            <a:r>
              <a:rPr lang="de" sz="2000" dirty="0">
                <a:sym typeface="Arial" panose="020B0604020202020204" pitchFamily="34" charset="0"/>
              </a:rPr>
              <a:t>Was passiert mit den Dingen, die ich in meiner Arbeit oder an meinem Arbeitsplatz schätze?</a:t>
            </a:r>
          </a:p>
          <a:p>
            <a:pPr rtl="0">
              <a:lnSpc>
                <a:spcPct val="100000"/>
              </a:lnSpc>
              <a:spcBef>
                <a:spcPts val="600"/>
              </a:spcBef>
            </a:pPr>
            <a:r>
              <a:rPr lang="de" dirty="0">
                <a:sym typeface="Arial" panose="020B0604020202020204" pitchFamily="34" charset="0"/>
              </a:rPr>
              <a:t>Es gibt Grenzen, wie viel an Änderungen Menschen bewältigen können.</a:t>
            </a:r>
          </a:p>
          <a:p>
            <a:pPr rtl="0">
              <a:lnSpc>
                <a:spcPct val="100000"/>
              </a:lnSpc>
              <a:spcBef>
                <a:spcPts val="600"/>
              </a:spcBef>
            </a:pPr>
            <a:r>
              <a:rPr lang="de" dirty="0">
                <a:sym typeface="Arial" panose="020B0604020202020204" pitchFamily="34" charset="0"/>
              </a:rPr>
              <a:t>Wir neigen dazu, zu alten Gewohnheiten zurückzukehren und alte Wege zu bestreiten.</a:t>
            </a:r>
          </a:p>
          <a:p>
            <a:pPr rtl="0">
              <a:lnSpc>
                <a:spcPct val="100000"/>
              </a:lnSpc>
              <a:spcBef>
                <a:spcPts val="600"/>
              </a:spcBef>
            </a:pPr>
            <a:r>
              <a:rPr lang="de" dirty="0">
                <a:sym typeface="Arial" panose="020B0604020202020204" pitchFamily="34" charset="0"/>
              </a:rPr>
              <a:t>Wir fühlen uns alleine, obwohl andere Kollegen denselben Prozess durchlaufen.</a:t>
            </a: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1056394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2">
            <a:extLst>
              <a:ext uri="{FF2B5EF4-FFF2-40B4-BE49-F238E27FC236}">
                <a16:creationId xmlns:a16="http://schemas.microsoft.com/office/drawing/2014/main" id="{851BD629-CA09-F34C-AE0C-32C089350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>
                <a:sym typeface="Arial" panose="020B0604020202020204" pitchFamily="34" charset="0"/>
              </a:rPr>
              <a:t>FÜNF MINUTEN</a:t>
            </a:r>
            <a:endParaRPr lang="da-DK" altLang="da-DK" dirty="0"/>
          </a:p>
        </p:txBody>
      </p:sp>
      <p:sp>
        <p:nvSpPr>
          <p:cNvPr id="8193" name="Pladsholder til indhold 1">
            <a:extLst>
              <a:ext uri="{FF2B5EF4-FFF2-40B4-BE49-F238E27FC236}">
                <a16:creationId xmlns:a16="http://schemas.microsoft.com/office/drawing/2014/main" id="{28B6D79C-AD66-0345-80C0-9CDBF801E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">
                <a:sym typeface="Arial" panose="020B0604020202020204" pitchFamily="34" charset="0"/>
              </a:rPr>
              <a:t>Reflektieren Sie individuell, wie Sie in Ihrem Unternehmen auf Widerstand stoßen.</a:t>
            </a:r>
          </a:p>
          <a:p>
            <a:pPr rtl="0">
              <a:lnSpc>
                <a:spcPct val="100000"/>
              </a:lnSpc>
            </a:pPr>
            <a:endParaRPr lang="en-US" altLang="da-DK" b="1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b="1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b="1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b="1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b="1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r>
              <a:rPr lang="de">
                <a:sym typeface="Arial" panose="020B0604020202020204" pitchFamily="34" charset="0"/>
              </a:rPr>
              <a:t>Resümieren Sie mit der Person neben Ihnen</a:t>
            </a:r>
          </a:p>
          <a:p>
            <a:pPr rtl="0">
              <a:lnSpc>
                <a:spcPct val="100000"/>
              </a:lnSpc>
            </a:pPr>
            <a:endParaRPr lang="da-DK" alt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2FF47E4-1EB4-B84E-917F-6BD6B5CA2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83" y="2260600"/>
            <a:ext cx="5861013" cy="4597400"/>
          </a:xfrm>
          <a:prstGeom prst="rect">
            <a:avLst/>
          </a:prstGeom>
        </p:spPr>
      </p:pic>
      <p:sp>
        <p:nvSpPr>
          <p:cNvPr id="5" name="Oval Callout 10">
            <a:extLst>
              <a:ext uri="{FF2B5EF4-FFF2-40B4-BE49-F238E27FC236}">
                <a16:creationId xmlns:a16="http://schemas.microsoft.com/office/drawing/2014/main" id="{61E1F7AD-E6C4-CF41-B116-37290C9F49F4}"/>
              </a:ext>
            </a:extLst>
          </p:cNvPr>
          <p:cNvSpPr/>
          <p:nvPr/>
        </p:nvSpPr>
        <p:spPr>
          <a:xfrm flipH="1">
            <a:off x="3599335" y="3439020"/>
            <a:ext cx="3184642" cy="1591665"/>
          </a:xfrm>
          <a:prstGeom prst="wedgeEllipseCallout">
            <a:avLst>
              <a:gd name="adj1" fmla="val 33152"/>
              <a:gd name="adj2" fmla="val -57064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„Wie äußert sich </a:t>
            </a:r>
            <a:br>
              <a:rPr lang="en-GB" i="1" dirty="0">
                <a:solidFill>
                  <a:schemeClr val="tx1"/>
                </a:solidFill>
              </a:rPr>
            </a:br>
            <a:r>
              <a:rPr lang="de" i="1">
                <a:solidFill>
                  <a:schemeClr val="tx1"/>
                </a:solidFill>
              </a:rPr>
              <a:t>der Widerstand?"</a:t>
            </a:r>
          </a:p>
        </p:txBody>
      </p:sp>
      <p:sp>
        <p:nvSpPr>
          <p:cNvPr id="6" name="Oval Callout 10">
            <a:extLst>
              <a:ext uri="{FF2B5EF4-FFF2-40B4-BE49-F238E27FC236}">
                <a16:creationId xmlns:a16="http://schemas.microsoft.com/office/drawing/2014/main" id="{FDA7B621-D1A4-7C4E-B67B-85B97F28B7C2}"/>
              </a:ext>
            </a:extLst>
          </p:cNvPr>
          <p:cNvSpPr/>
          <p:nvPr/>
        </p:nvSpPr>
        <p:spPr>
          <a:xfrm flipH="1">
            <a:off x="876249" y="2673356"/>
            <a:ext cx="2853715" cy="1339116"/>
          </a:xfrm>
          <a:prstGeom prst="wedgeEllipseCallout">
            <a:avLst>
              <a:gd name="adj1" fmla="val -41228"/>
              <a:gd name="adj2" fmla="val -59253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" i="1">
                <a:solidFill>
                  <a:schemeClr val="tx1"/>
                </a:solidFill>
              </a:rPr>
              <a:t>„Wie reagieren die Leute auf Veränderungen?“</a:t>
            </a:r>
          </a:p>
        </p:txBody>
      </p:sp>
    </p:spTree>
    <p:extLst>
      <p:ext uri="{BB962C8B-B14F-4D97-AF65-F5344CB8AC3E}">
        <p14:creationId xmlns:p14="http://schemas.microsoft.com/office/powerpoint/2010/main" val="672246162"/>
      </p:ext>
    </p:extLst>
  </p:cSld>
  <p:clrMapOvr>
    <a:masterClrMapping/>
  </p:clrMapOvr>
</p:sld>
</file>

<file path=ppt/theme/theme1.xml><?xml version="1.0" encoding="utf-8"?>
<a:theme xmlns:a="http://schemas.openxmlformats.org/drawingml/2006/main" name="Bridgebuilder">
  <a:themeElements>
    <a:clrScheme name="Wallbreakers">
      <a:dk1>
        <a:srgbClr val="000000"/>
      </a:dk1>
      <a:lt1>
        <a:srgbClr val="FFFFFF"/>
      </a:lt1>
      <a:dk2>
        <a:srgbClr val="CC222A"/>
      </a:dk2>
      <a:lt2>
        <a:srgbClr val="F6EFD9"/>
      </a:lt2>
      <a:accent1>
        <a:srgbClr val="00ACDB"/>
      </a:accent1>
      <a:accent2>
        <a:srgbClr val="00628F"/>
      </a:accent2>
      <a:accent3>
        <a:srgbClr val="002F3E"/>
      </a:accent3>
      <a:accent4>
        <a:srgbClr val="51AF46"/>
      </a:accent4>
      <a:accent5>
        <a:srgbClr val="F7C227"/>
      </a:accent5>
      <a:accent6>
        <a:srgbClr val="704287"/>
      </a:accent6>
      <a:hlink>
        <a:srgbClr val="0563C1"/>
      </a:hlink>
      <a:folHlink>
        <a:srgbClr val="954F72"/>
      </a:folHlink>
    </a:clrScheme>
    <a:fontScheme name="Arial Narrow -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Diskrete udfyldning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idgebuilder" id="{F82A72FB-CEFA-47BD-A9ED-92F6FB9A509C}" vid="{037ACE22-0872-4A76-A26A-F23EE833D369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Bridgebuilder</Template>
  <TotalTime>24457</TotalTime>
  <Words>2163</Words>
  <Application>Microsoft Macintosh PowerPoint</Application>
  <PresentationFormat>Widescreen</PresentationFormat>
  <Paragraphs>421</Paragraphs>
  <Slides>53</Slides>
  <Notes>8</Notes>
  <HiddenSlides>16</HiddenSlides>
  <MMClips>0</MMClips>
  <ScaleCrop>false</ScaleCrop>
  <HeadingPairs>
    <vt:vector size="6" baseType="variant">
      <vt:variant>
        <vt:lpstr>Benyttede skrifttyper</vt:lpstr>
      </vt:variant>
      <vt:variant>
        <vt:i4>12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53</vt:i4>
      </vt:variant>
    </vt:vector>
  </HeadingPairs>
  <TitlesOfParts>
    <vt:vector size="66" baseType="lpstr">
      <vt:lpstr>ＭＳ Ｐゴシック</vt:lpstr>
      <vt:lpstr>Arial</vt:lpstr>
      <vt:lpstr>Arial Narrow</vt:lpstr>
      <vt:lpstr>Chalkboard SE</vt:lpstr>
      <vt:lpstr>Corbel</vt:lpstr>
      <vt:lpstr>Flama Medium</vt:lpstr>
      <vt:lpstr>Flama Semibold</vt:lpstr>
      <vt:lpstr>Flama-Basic</vt:lpstr>
      <vt:lpstr>Flama-Book</vt:lpstr>
      <vt:lpstr>FlamaSemicondensed-Medium</vt:lpstr>
      <vt:lpstr>Marker Felt Thin</vt:lpstr>
      <vt:lpstr>Wingdings</vt:lpstr>
      <vt:lpstr>Bridgebuilder</vt:lpstr>
      <vt:lpstr>INFORMATIONEN FÜR DEN MODERATOR – VERBORGEN BLEIBEN!</vt:lpstr>
      <vt:lpstr>WALLBREAKERS®</vt:lpstr>
      <vt:lpstr>BEISPIELE FÜR TAGESORDNUNGEN</vt:lpstr>
      <vt:lpstr>WALLBREAKERS® GANZTAGESPROGRAMM</vt:lpstr>
      <vt:lpstr>WALLBREAKERS® ZWEITAGES-PROGRAMM</vt:lpstr>
      <vt:lpstr>EINFÜHRUNG IN DAS SPIEL</vt:lpstr>
      <vt:lpstr>VERÄNDERUNG IN KÜRZE</vt:lpstr>
      <vt:lpstr>TYPISCHE REAKTIONEN AUF VERÄNDERUNGEN</vt:lpstr>
      <vt:lpstr>FÜNF MINUTEN</vt:lpstr>
      <vt:lpstr>WIDERSTANDSSTUFEN </vt:lpstr>
      <vt:lpstr>WIDERSTANDSSTUFEN</vt:lpstr>
      <vt:lpstr>DREI STUFEN DER UNTERSTÜTZUNG FÜR VERÄNDERUNGEN</vt:lpstr>
      <vt:lpstr>UMGANG MIT WIDERSTAND</vt:lpstr>
      <vt:lpstr>IHRE EIGENEN BEISPIELE</vt:lpstr>
      <vt:lpstr>PowerPoint-præsentation</vt:lpstr>
      <vt:lpstr>ELEMENTE IN WALLBREAKERS®</vt:lpstr>
      <vt:lpstr>HERAUSFORDERUNGEN UND OPTIONEN</vt:lpstr>
      <vt:lpstr>MODERATIONSLEITFADEN – SCHRITT FÜR SCHRITT</vt:lpstr>
      <vt:lpstr>EINFÜHRUNG IN DEN FALL</vt:lpstr>
      <vt:lpstr>MITARBEITERPROFILE</vt:lpstr>
      <vt:lpstr>PowerPoint-præsentation</vt:lpstr>
      <vt:lpstr>PowerPoint-præsentation</vt:lpstr>
      <vt:lpstr>EINFÜHRUNG IN DIE STARTPHASE</vt:lpstr>
      <vt:lpstr>WAHL DER GANGART</vt:lpstr>
      <vt:lpstr>WAHL DER LEADERSHIP-HANDLUNGEN</vt:lpstr>
      <vt:lpstr>DURCHFÜHRUNG IHRES PLANS</vt:lpstr>
      <vt:lpstr>REFLEXIONEN</vt:lpstr>
      <vt:lpstr>PowerPoint-præsentation</vt:lpstr>
      <vt:lpstr>PowerPoint-præsentation</vt:lpstr>
      <vt:lpstr>EINFÜHRUNG IN DIE UMSETZUNGSPHASE</vt:lpstr>
      <vt:lpstr>WAHL DER GANGART</vt:lpstr>
      <vt:lpstr>WAHL DER LEADERSHIP-HANDLUNGEN</vt:lpstr>
      <vt:lpstr>DURCHFÜHRUNG IHRES PLANS</vt:lpstr>
      <vt:lpstr>REFLEXIONEN</vt:lpstr>
      <vt:lpstr>PowerPoint-præsentation</vt:lpstr>
      <vt:lpstr>PowerPoint-præsentation</vt:lpstr>
      <vt:lpstr>EINFÜHRUNG IN DIE VERANKERUNGSPHASE</vt:lpstr>
      <vt:lpstr>WAHL DER GANGART</vt:lpstr>
      <vt:lpstr>WAHL DER LEADERSHIP-HANDLUNGEN</vt:lpstr>
      <vt:lpstr>DURCHFÜHRUNG IHRES PLANS</vt:lpstr>
      <vt:lpstr>REFLEXIONEN</vt:lpstr>
      <vt:lpstr>DANKE!</vt:lpstr>
      <vt:lpstr>Beispiele für REFLEXIONEN</vt:lpstr>
      <vt:lpstr>EINSTIEGSREFLEXION ÜBER VERÄNDERUNGEN</vt:lpstr>
      <vt:lpstr>REFLEXIONEN ZU Change Leadership</vt:lpstr>
      <vt:lpstr>ZURÜCK ZUR REALITÄT</vt:lpstr>
      <vt:lpstr>THEORIEN UND HINTERGRUND</vt:lpstr>
      <vt:lpstr>EIN SPIEL ÜBER VERÄNDERUNGEN</vt:lpstr>
      <vt:lpstr>DER 8-STUFIGE PROZESS FÜR DIE LEITUNG VON VERÄNDERUNGEN VON JOHN KOTTER</vt:lpstr>
      <vt:lpstr>DIE 8 FALLEN VON JOHN KOTTER</vt:lpstr>
      <vt:lpstr>VERSTÄNDNIS VON VERÄNDERUNGSPROZESSEN</vt:lpstr>
      <vt:lpstr>EINFLUSS AUF ANDERE UND DAS UNTERNEHMENSKLIMA</vt:lpstr>
      <vt:lpstr>VERÄNDERUNGSZYKLUS – VERSCHIEDENE PHASEN VON VERÄNDERUNGEN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Nadja Nørgaard</dc:creator>
  <cp:lastModifiedBy>Microsoft Office-bruger</cp:lastModifiedBy>
  <cp:revision>312</cp:revision>
  <cp:lastPrinted>2018-02-15T08:31:40Z</cp:lastPrinted>
  <dcterms:created xsi:type="dcterms:W3CDTF">2016-07-18T06:19:53Z</dcterms:created>
  <dcterms:modified xsi:type="dcterms:W3CDTF">2018-08-24T06:29:40Z</dcterms:modified>
</cp:coreProperties>
</file>