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8" r:id="rId2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08" userDrawn="1">
          <p15:clr>
            <a:srgbClr val="A4A3A4"/>
          </p15:clr>
        </p15:guide>
        <p15:guide id="2" pos="4490" userDrawn="1">
          <p15:clr>
            <a:srgbClr val="A4A3A4"/>
          </p15:clr>
        </p15:guide>
        <p15:guide id="3" pos="6576" userDrawn="1">
          <p15:clr>
            <a:srgbClr val="A4A3A4"/>
          </p15:clr>
        </p15:guide>
        <p15:guide id="4" pos="9139" userDrawn="1">
          <p15:clr>
            <a:srgbClr val="A4A3A4"/>
          </p15:clr>
        </p15:guide>
        <p15:guide id="5" orient="horz" pos="33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ca Harvey" initials="RH" lastIdx="1" clrIdx="0">
    <p:extLst>
      <p:ext uri="{19B8F6BF-5375-455C-9EA6-DF929625EA0E}">
        <p15:presenceInfo xmlns:p15="http://schemas.microsoft.com/office/powerpoint/2012/main" userId="S::rh@workzchange.com::26da530b-31f9-47cf-ba8e-3056e3a224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8"/>
    <p:restoredTop sz="96868"/>
  </p:normalViewPr>
  <p:slideViewPr>
    <p:cSldViewPr snapToGrid="0" snapToObjects="1">
      <p:cViewPr varScale="1">
        <p:scale>
          <a:sx n="71" d="100"/>
          <a:sy n="71" d="100"/>
        </p:scale>
        <p:origin x="1960" y="184"/>
      </p:cViewPr>
      <p:guideLst>
        <p:guide pos="408"/>
        <p:guide pos="4490"/>
        <p:guide pos="6576"/>
        <p:guide pos="9139"/>
        <p:guide orient="horz"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97D78-480B-C745-9170-573E5F57D926}" type="datetimeFigureOut">
              <a:rPr lang="da-DK" smtClean="0"/>
              <a:t>29.09.2021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8A68D-2E3C-D942-8606-40DC8CAF31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1968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1247775" y="1143000"/>
            <a:ext cx="4362450" cy="30861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8A68D-2E3C-D942-8606-40DC8CAF314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071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213-EF07-CA4E-96E8-139186B72281}" type="datetimeFigureOut">
              <a:rPr lang="da-DK" smtClean="0"/>
              <a:t>29.09.2021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E98F-63BF-3F4E-BFA5-CED8B8E14C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664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911" y="2856360"/>
            <a:ext cx="13040439" cy="67838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213-EF07-CA4E-96E8-139186B72281}" type="datetimeFigureOut">
              <a:rPr lang="da-DK" smtClean="0"/>
              <a:t>29.09.2021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E98F-63BF-3F4E-BFA5-CED8B8E14C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314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213-EF07-CA4E-96E8-139186B72281}" type="datetimeFigureOut">
              <a:rPr lang="da-DK" smtClean="0"/>
              <a:t>29.09.2021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E98F-63BF-3F4E-BFA5-CED8B8E14C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729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AFACD825-9661-EA43-8A8C-CAE3F5F0F2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793" y="0"/>
            <a:ext cx="15117555" cy="10682833"/>
          </a:xfrm>
          <a:prstGeom prst="rect">
            <a:avLst/>
          </a:prstGeom>
        </p:spPr>
      </p:pic>
      <p:sp>
        <p:nvSpPr>
          <p:cNvPr id="8" name="Tekstfelt 3">
            <a:extLst>
              <a:ext uri="{FF2B5EF4-FFF2-40B4-BE49-F238E27FC236}">
                <a16:creationId xmlns:a16="http://schemas.microsoft.com/office/drawing/2014/main" id="{DFBFAD30-DC54-9745-852B-6DCC0F6B6447}"/>
              </a:ext>
            </a:extLst>
          </p:cNvPr>
          <p:cNvSpPr txBox="1"/>
          <p:nvPr userDrawn="1"/>
        </p:nvSpPr>
        <p:spPr>
          <a:xfrm>
            <a:off x="571889" y="2365087"/>
            <a:ext cx="40604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0474" indent="-200474">
              <a:buFontTx/>
              <a:buChar char="-"/>
            </a:pPr>
            <a:r>
              <a:rPr lang="en-GB" sz="1100" b="1">
                <a:solidFill>
                  <a:schemeClr val="bg1"/>
                </a:solidFill>
                <a:latin typeface="Flama Semicondensed Basic" panose="02000000000000000000" pitchFamily="2" charset="77"/>
              </a:rPr>
              <a:t>The baseline for emotional health has shifted downwards</a:t>
            </a:r>
          </a:p>
          <a:p>
            <a:pPr marL="200474" indent="-200474">
              <a:buFontTx/>
              <a:buChar char="-"/>
            </a:pPr>
            <a:r>
              <a:rPr lang="en-GB" sz="1100" b="1">
                <a:solidFill>
                  <a:schemeClr val="bg1"/>
                </a:solidFill>
                <a:latin typeface="Flama Semicondensed Basic" panose="02000000000000000000" pitchFamily="2" charset="77"/>
              </a:rPr>
              <a:t> Digital burn-out on the rise</a:t>
            </a:r>
          </a:p>
          <a:p>
            <a:r>
              <a:rPr lang="en-GB" sz="11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Rektangel 4">
            <a:extLst>
              <a:ext uri="{FF2B5EF4-FFF2-40B4-BE49-F238E27FC236}">
                <a16:creationId xmlns:a16="http://schemas.microsoft.com/office/drawing/2014/main" id="{612DA32A-68E9-3F4C-99A4-450877DE7882}"/>
              </a:ext>
            </a:extLst>
          </p:cNvPr>
          <p:cNvSpPr/>
          <p:nvPr userDrawn="1"/>
        </p:nvSpPr>
        <p:spPr>
          <a:xfrm>
            <a:off x="5462863" y="2365087"/>
            <a:ext cx="381321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en-GB" sz="1100" b="1">
                <a:solidFill>
                  <a:schemeClr val="bg1"/>
                </a:solidFill>
                <a:latin typeface="Flama Semicondensed Basic" panose="02000000000000000000" pitchFamily="2" charset="77"/>
              </a:rPr>
              <a:t>Constant re-assessment and re-scoping</a:t>
            </a:r>
          </a:p>
          <a:p>
            <a:pPr marL="171450" indent="-171450">
              <a:buFontTx/>
              <a:buChar char="-"/>
            </a:pPr>
            <a:r>
              <a:rPr lang="en-GB" sz="1100" b="1">
                <a:solidFill>
                  <a:schemeClr val="bg1"/>
                </a:solidFill>
                <a:latin typeface="Flama Semicondensed Basic" panose="02000000000000000000" pitchFamily="2" charset="77"/>
              </a:rPr>
              <a:t>People are wondering what’s next</a:t>
            </a:r>
          </a:p>
          <a:p>
            <a:pPr marL="171450" indent="-171450">
              <a:buFontTx/>
              <a:buChar char="-"/>
            </a:pPr>
            <a:endParaRPr lang="en-GB" sz="1100">
              <a:solidFill>
                <a:schemeClr val="bg1"/>
              </a:solidFill>
            </a:endParaRPr>
          </a:p>
          <a:p>
            <a:pPr marL="200474" indent="-200474">
              <a:buFontTx/>
              <a:buChar char="-"/>
            </a:pPr>
            <a:endParaRPr lang="en-GB" sz="1100">
              <a:solidFill>
                <a:schemeClr val="bg1"/>
              </a:solidFill>
            </a:endParaRPr>
          </a:p>
          <a:p>
            <a:endParaRPr lang="da-DK" sz="1100">
              <a:solidFill>
                <a:schemeClr val="bg1"/>
              </a:solidFill>
            </a:endParaRPr>
          </a:p>
        </p:txBody>
      </p:sp>
      <p:sp>
        <p:nvSpPr>
          <p:cNvPr id="10" name="Rektangel 5">
            <a:extLst>
              <a:ext uri="{FF2B5EF4-FFF2-40B4-BE49-F238E27FC236}">
                <a16:creationId xmlns:a16="http://schemas.microsoft.com/office/drawing/2014/main" id="{75E7D614-5E43-A242-B9B9-6CCEB5B93149}"/>
              </a:ext>
            </a:extLst>
          </p:cNvPr>
          <p:cNvSpPr/>
          <p:nvPr userDrawn="1"/>
        </p:nvSpPr>
        <p:spPr>
          <a:xfrm>
            <a:off x="10369010" y="2365087"/>
            <a:ext cx="407650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0474" indent="-200474">
              <a:buFontTx/>
              <a:buChar char="-"/>
            </a:pPr>
            <a:r>
              <a:rPr lang="en-GB" sz="1100" b="1">
                <a:solidFill>
                  <a:schemeClr val="bg1"/>
                </a:solidFill>
                <a:latin typeface="Flama Semicondensed Basic" panose="02000000000000000000" pitchFamily="2" charset="77"/>
              </a:rPr>
              <a:t>The need for a clear purpose and belonging is stronger</a:t>
            </a:r>
          </a:p>
          <a:p>
            <a:pPr marL="200474" indent="-200474">
              <a:buFontTx/>
              <a:buChar char="-"/>
            </a:pPr>
            <a:r>
              <a:rPr lang="en-GB" sz="1100" b="1">
                <a:solidFill>
                  <a:schemeClr val="bg1"/>
                </a:solidFill>
                <a:latin typeface="Flama Semicondensed Basic" panose="02000000000000000000" pitchFamily="2" charset="77"/>
              </a:rPr>
              <a:t>Work becoming more personal – boundaries are blurring</a:t>
            </a:r>
          </a:p>
          <a:p>
            <a:pPr marL="200474" indent="-200474">
              <a:buFontTx/>
              <a:buChar char="-"/>
            </a:pPr>
            <a:endParaRPr lang="en-GB" sz="1100">
              <a:solidFill>
                <a:schemeClr val="bg1"/>
              </a:solidFill>
            </a:endParaRPr>
          </a:p>
          <a:p>
            <a:r>
              <a:rPr lang="en-GB" sz="1100">
                <a:solidFill>
                  <a:schemeClr val="bg1"/>
                </a:solidFill>
              </a:rPr>
              <a:t> </a:t>
            </a:r>
          </a:p>
          <a:p>
            <a:endParaRPr lang="da-DK" sz="1100">
              <a:solidFill>
                <a:schemeClr val="bg1"/>
              </a:solidFill>
            </a:endParaRPr>
          </a:p>
        </p:txBody>
      </p:sp>
      <p:sp>
        <p:nvSpPr>
          <p:cNvPr id="11" name="Tekstfelt 17">
            <a:extLst>
              <a:ext uri="{FF2B5EF4-FFF2-40B4-BE49-F238E27FC236}">
                <a16:creationId xmlns:a16="http://schemas.microsoft.com/office/drawing/2014/main" id="{0EB3B1A5-2D92-AD4E-9174-311F5562007B}"/>
              </a:ext>
            </a:extLst>
          </p:cNvPr>
          <p:cNvSpPr txBox="1"/>
          <p:nvPr userDrawn="1"/>
        </p:nvSpPr>
        <p:spPr>
          <a:xfrm>
            <a:off x="11002596" y="6429069"/>
            <a:ext cx="3468411" cy="577081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GB" sz="1050" b="1">
                <a:solidFill>
                  <a:schemeClr val="bg1"/>
                </a:solidFill>
                <a:latin typeface="Flama Semicondensed Basic" panose="02000000000000000000" pitchFamily="2" charset="77"/>
              </a:rPr>
              <a:t>Leadership is remote and overworked, </a:t>
            </a:r>
            <a:br>
              <a:rPr lang="en-GB" sz="1050" b="1">
                <a:solidFill>
                  <a:schemeClr val="bg1"/>
                </a:solidFill>
                <a:latin typeface="Flama Semicondensed Basic" panose="02000000000000000000" pitchFamily="2" charset="77"/>
              </a:rPr>
            </a:br>
            <a:r>
              <a:rPr lang="en-GB" sz="1050" b="1">
                <a:solidFill>
                  <a:schemeClr val="bg1"/>
                </a:solidFill>
                <a:latin typeface="Flama Semicondensed Basic" panose="02000000000000000000" pitchFamily="2" charset="77"/>
              </a:rPr>
              <a:t>more than ever</a:t>
            </a:r>
          </a:p>
          <a:p>
            <a:endParaRPr lang="en-GB" sz="1050">
              <a:solidFill>
                <a:schemeClr val="bg1"/>
              </a:solidFill>
            </a:endParaRPr>
          </a:p>
        </p:txBody>
      </p:sp>
      <p:sp>
        <p:nvSpPr>
          <p:cNvPr id="12" name="Tekstfelt 18">
            <a:extLst>
              <a:ext uri="{FF2B5EF4-FFF2-40B4-BE49-F238E27FC236}">
                <a16:creationId xmlns:a16="http://schemas.microsoft.com/office/drawing/2014/main" id="{66ED31A7-EEFB-AB4B-BD03-69259805D7E9}"/>
              </a:ext>
            </a:extLst>
          </p:cNvPr>
          <p:cNvSpPr txBox="1"/>
          <p:nvPr userDrawn="1"/>
        </p:nvSpPr>
        <p:spPr>
          <a:xfrm>
            <a:off x="11275894" y="8345418"/>
            <a:ext cx="3195113" cy="577081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GB" sz="1050" b="1">
                <a:solidFill>
                  <a:schemeClr val="bg1"/>
                </a:solidFill>
                <a:latin typeface="Flama Semicondensed Basic" panose="02000000000000000000" pitchFamily="2" charset="77"/>
              </a:rPr>
              <a:t>Comes with different stressors, blurred lines between work and home. Can foster lack of belonging</a:t>
            </a:r>
          </a:p>
          <a:p>
            <a:endParaRPr lang="en-GB" sz="1050">
              <a:solidFill>
                <a:schemeClr val="bg1"/>
              </a:solidFill>
            </a:endParaRPr>
          </a:p>
        </p:txBody>
      </p:sp>
      <p:sp>
        <p:nvSpPr>
          <p:cNvPr id="13" name="Tekstfelt 19">
            <a:extLst>
              <a:ext uri="{FF2B5EF4-FFF2-40B4-BE49-F238E27FC236}">
                <a16:creationId xmlns:a16="http://schemas.microsoft.com/office/drawing/2014/main" id="{1637DE19-A661-B74D-BC40-C9D0C186CC90}"/>
              </a:ext>
            </a:extLst>
          </p:cNvPr>
          <p:cNvSpPr txBox="1"/>
          <p:nvPr userDrawn="1"/>
        </p:nvSpPr>
        <p:spPr>
          <a:xfrm>
            <a:off x="655859" y="8345418"/>
            <a:ext cx="2554777" cy="57708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050" b="1">
                <a:solidFill>
                  <a:schemeClr val="bg1"/>
                </a:solidFill>
                <a:latin typeface="Flama Semicondensed Basic" panose="02000000000000000000" pitchFamily="2" charset="77"/>
              </a:rPr>
              <a:t>Distributed decision making,</a:t>
            </a:r>
          </a:p>
          <a:p>
            <a:r>
              <a:rPr lang="en-GB" sz="1050" b="1">
                <a:solidFill>
                  <a:schemeClr val="bg1"/>
                </a:solidFill>
                <a:latin typeface="Flama Semicondensed Basic" panose="02000000000000000000" pitchFamily="2" charset="77"/>
              </a:rPr>
              <a:t>more autonomy</a:t>
            </a:r>
          </a:p>
          <a:p>
            <a:endParaRPr lang="en-GB" sz="1050">
              <a:solidFill>
                <a:schemeClr val="bg1"/>
              </a:solidFill>
            </a:endParaRPr>
          </a:p>
        </p:txBody>
      </p:sp>
      <p:sp>
        <p:nvSpPr>
          <p:cNvPr id="14" name="Rektangel 20">
            <a:extLst>
              <a:ext uri="{FF2B5EF4-FFF2-40B4-BE49-F238E27FC236}">
                <a16:creationId xmlns:a16="http://schemas.microsoft.com/office/drawing/2014/main" id="{C4F33A13-51B5-AF4D-B413-A4C62D658A49}"/>
              </a:ext>
            </a:extLst>
          </p:cNvPr>
          <p:cNvSpPr/>
          <p:nvPr userDrawn="1"/>
        </p:nvSpPr>
        <p:spPr>
          <a:xfrm>
            <a:off x="4571415" y="8345418"/>
            <a:ext cx="2554777" cy="430887"/>
          </a:xfrm>
          <a:prstGeom prst="rect">
            <a:avLst/>
          </a:prstGeom>
        </p:spPr>
        <p:txBody>
          <a:bodyPr wrap="square" rIns="0">
            <a:spAutoFit/>
          </a:bodyPr>
          <a:lstStyle/>
          <a:p>
            <a:pPr algn="r"/>
            <a:r>
              <a:rPr lang="en-GB" sz="1050" b="1">
                <a:solidFill>
                  <a:schemeClr val="bg1"/>
                </a:solidFill>
                <a:latin typeface="Flama Semicondensed Basic" panose="02000000000000000000" pitchFamily="2" charset="77"/>
              </a:rPr>
              <a:t>Need for alignment on outcomes, </a:t>
            </a:r>
            <a:br>
              <a:rPr lang="en-GB" sz="1050" b="1">
                <a:solidFill>
                  <a:schemeClr val="bg1"/>
                </a:solidFill>
                <a:latin typeface="Flama Semicondensed Basic" panose="02000000000000000000" pitchFamily="2" charset="77"/>
              </a:rPr>
            </a:br>
            <a:r>
              <a:rPr lang="en-GB" sz="1050" b="1">
                <a:solidFill>
                  <a:schemeClr val="bg1"/>
                </a:solidFill>
                <a:latin typeface="Flama Semicondensed Basic" panose="02000000000000000000" pitchFamily="2" charset="77"/>
              </a:rPr>
              <a:t>structure and processes</a:t>
            </a: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CC0C7BF8-F217-FB43-BF58-3F30003B0198}"/>
              </a:ext>
            </a:extLst>
          </p:cNvPr>
          <p:cNvSpPr txBox="1">
            <a:spLocks/>
          </p:cNvSpPr>
          <p:nvPr userDrawn="1"/>
        </p:nvSpPr>
        <p:spPr>
          <a:xfrm>
            <a:off x="0" y="5380199"/>
            <a:ext cx="15119350" cy="642252"/>
          </a:xfrm>
          <a:prstGeom prst="rect">
            <a:avLst/>
          </a:prstGeom>
        </p:spPr>
        <p:txBody>
          <a:bodyPr vert="horz" lIns="106918" tIns="53459" rIns="106918" bIns="53459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6" b="1">
                <a:solidFill>
                  <a:schemeClr val="bg1"/>
                </a:solidFill>
                <a:latin typeface="Flama Semicondensed Bold" panose="02000000000000000000" pitchFamily="2" charset="77"/>
              </a:rPr>
              <a:t>Opposing forces - How well do your leaders navigate the dualities? 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FCDD87A-4164-BB40-8D71-EA4AFAF7FA17}"/>
              </a:ext>
            </a:extLst>
          </p:cNvPr>
          <p:cNvSpPr txBox="1">
            <a:spLocks/>
          </p:cNvSpPr>
          <p:nvPr userDrawn="1"/>
        </p:nvSpPr>
        <p:spPr>
          <a:xfrm>
            <a:off x="1" y="520018"/>
            <a:ext cx="15119350" cy="642252"/>
          </a:xfrm>
          <a:prstGeom prst="rect">
            <a:avLst/>
          </a:prstGeom>
        </p:spPr>
        <p:txBody>
          <a:bodyPr vert="horz" lIns="106918" tIns="53459" rIns="106918" bIns="53459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145" b="1" noProof="0" dirty="0">
                <a:solidFill>
                  <a:schemeClr val="bg1"/>
                </a:solidFill>
                <a:latin typeface="Flama Semicondensed Bold" panose="02000000000000000000" pitchFamily="2" charset="77"/>
              </a:rPr>
              <a:t>Impact</a:t>
            </a:r>
            <a:r>
              <a:rPr lang="en-GB" sz="5145" b="1" dirty="0">
                <a:solidFill>
                  <a:schemeClr val="bg1"/>
                </a:solidFill>
                <a:latin typeface="Flama Semicondensed Bold" panose="02000000000000000000" pitchFamily="2" charset="77"/>
              </a:rPr>
              <a:t> on your leaders</a:t>
            </a:r>
          </a:p>
        </p:txBody>
      </p:sp>
      <p:sp>
        <p:nvSpPr>
          <p:cNvPr id="17" name="Tekstfelt 24">
            <a:extLst>
              <a:ext uri="{FF2B5EF4-FFF2-40B4-BE49-F238E27FC236}">
                <a16:creationId xmlns:a16="http://schemas.microsoft.com/office/drawing/2014/main" id="{167FD7AB-5DE1-F44C-900A-5F8B97929F5F}"/>
              </a:ext>
            </a:extLst>
          </p:cNvPr>
          <p:cNvSpPr txBox="1"/>
          <p:nvPr userDrawn="1"/>
        </p:nvSpPr>
        <p:spPr>
          <a:xfrm>
            <a:off x="640760" y="8961247"/>
            <a:ext cx="1432485" cy="2616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100" b="1" i="1" noProof="0">
                <a:solidFill>
                  <a:schemeClr val="tx1">
                    <a:lumMod val="50000"/>
                    <a:lumOff val="50000"/>
                  </a:schemeClr>
                </a:solidFill>
                <a:latin typeface="Flama Semicondensed Basic" panose="02000000000000000000" pitchFamily="2" charset="77"/>
              </a:rPr>
              <a:t>Write here…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C958B7-489F-794C-B777-E6F8E4BDB8B9}"/>
              </a:ext>
            </a:extLst>
          </p:cNvPr>
          <p:cNvSpPr txBox="1"/>
          <p:nvPr userDrawn="1"/>
        </p:nvSpPr>
        <p:spPr>
          <a:xfrm>
            <a:off x="4525409" y="6491492"/>
            <a:ext cx="2604850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GB" sz="1050" b="1">
                <a:solidFill>
                  <a:schemeClr val="bg1"/>
                </a:solidFill>
                <a:latin typeface="Flama Semicondensed Basic" panose="02000000000000000000" pitchFamily="2" charset="77"/>
              </a:rPr>
              <a:t>Fight to survive, do more with less</a:t>
            </a:r>
            <a:endParaRPr lang="en-DK" sz="1050" b="1">
              <a:solidFill>
                <a:schemeClr val="bg1"/>
              </a:solidFill>
              <a:latin typeface="Flama Semicondensed Basic" panose="02000000000000000000" pitchFamily="2" charset="7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1E2F3E-E37F-F347-ACA2-138524CE5656}"/>
              </a:ext>
            </a:extLst>
          </p:cNvPr>
          <p:cNvSpPr txBox="1"/>
          <p:nvPr userDrawn="1"/>
        </p:nvSpPr>
        <p:spPr>
          <a:xfrm>
            <a:off x="561386" y="6491492"/>
            <a:ext cx="3070352" cy="577081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r>
              <a:rPr lang="en-GB" sz="1050" b="1">
                <a:solidFill>
                  <a:schemeClr val="bg1"/>
                </a:solidFill>
                <a:latin typeface="Flama Semicondensed Basic" panose="02000000000000000000" pitchFamily="2" charset="77"/>
              </a:rPr>
              <a:t>Innovate and go after new growth opportunities</a:t>
            </a:r>
          </a:p>
          <a:p>
            <a:pPr algn="r"/>
            <a:endParaRPr lang="en-GB" sz="1050">
              <a:solidFill>
                <a:schemeClr val="bg1"/>
              </a:solidFill>
            </a:endParaRPr>
          </a:p>
          <a:p>
            <a:pPr algn="r"/>
            <a:endParaRPr lang="en-DK" sz="105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7F1187-37F0-B04F-860A-1A79BC890AD9}"/>
              </a:ext>
            </a:extLst>
          </p:cNvPr>
          <p:cNvSpPr txBox="1"/>
          <p:nvPr userDrawn="1"/>
        </p:nvSpPr>
        <p:spPr>
          <a:xfrm>
            <a:off x="8025987" y="6429069"/>
            <a:ext cx="2865254" cy="57708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050" b="1">
                <a:solidFill>
                  <a:schemeClr val="bg1"/>
                </a:solidFill>
                <a:latin typeface="Flama Semicondensed Basic" panose="02000000000000000000" pitchFamily="2" charset="77"/>
              </a:rPr>
              <a:t>Need for attentive leadership, </a:t>
            </a:r>
          </a:p>
          <a:p>
            <a:r>
              <a:rPr lang="en-GB" sz="1050" b="1">
                <a:solidFill>
                  <a:schemeClr val="bg1"/>
                </a:solidFill>
                <a:latin typeface="Flama Semicondensed Basic" panose="02000000000000000000" pitchFamily="2" charset="77"/>
              </a:rPr>
              <a:t>consistent communication</a:t>
            </a:r>
          </a:p>
          <a:p>
            <a:endParaRPr lang="en-DK" sz="105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CE6127-0644-6D4E-9233-797087497AD6}"/>
              </a:ext>
            </a:extLst>
          </p:cNvPr>
          <p:cNvSpPr txBox="1"/>
          <p:nvPr userDrawn="1"/>
        </p:nvSpPr>
        <p:spPr>
          <a:xfrm>
            <a:off x="8025987" y="8345418"/>
            <a:ext cx="3214159" cy="57708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050" b="1">
                <a:solidFill>
                  <a:schemeClr val="bg1"/>
                </a:solidFill>
                <a:latin typeface="Flama Semicondensed Basic" panose="02000000000000000000" pitchFamily="2" charset="77"/>
              </a:rPr>
              <a:t>Work from home offers flexibility, </a:t>
            </a:r>
          </a:p>
          <a:p>
            <a:r>
              <a:rPr lang="en-GB" sz="1050" b="1">
                <a:solidFill>
                  <a:schemeClr val="bg1"/>
                </a:solidFill>
                <a:latin typeface="Flama Semicondensed Basic" panose="02000000000000000000" pitchFamily="2" charset="77"/>
              </a:rPr>
              <a:t>and can drive greater productivity</a:t>
            </a:r>
          </a:p>
          <a:p>
            <a:endParaRPr lang="en-DK" sz="105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0446C2-388E-9941-8D8C-6B336DBB3FDC}"/>
              </a:ext>
            </a:extLst>
          </p:cNvPr>
          <p:cNvSpPr txBox="1"/>
          <p:nvPr userDrawn="1"/>
        </p:nvSpPr>
        <p:spPr>
          <a:xfrm>
            <a:off x="569736" y="1558710"/>
            <a:ext cx="41581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chemeClr val="bg1"/>
                </a:solidFill>
                <a:latin typeface="Flama Semicondensed Bold" panose="02000000000000000000" pitchFamily="2" charset="77"/>
              </a:rPr>
              <a:t>More attention on employee well-being</a:t>
            </a:r>
          </a:p>
          <a:p>
            <a:endParaRPr lang="en-DK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CAF826C-B232-A14C-AE77-892735F3514A}"/>
              </a:ext>
            </a:extLst>
          </p:cNvPr>
          <p:cNvSpPr txBox="1"/>
          <p:nvPr userDrawn="1"/>
        </p:nvSpPr>
        <p:spPr>
          <a:xfrm>
            <a:off x="5463935" y="1558710"/>
            <a:ext cx="41581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Flama Semicondensed Bold" panose="02000000000000000000" pitchFamily="2" charset="77"/>
              </a:rPr>
              <a:t>Continuous adaptation brings increased pressures and stressors</a:t>
            </a:r>
          </a:p>
          <a:p>
            <a:endParaRPr lang="en-DK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6E81D8-DABB-E142-930F-41CE4B90B4C4}"/>
              </a:ext>
            </a:extLst>
          </p:cNvPr>
          <p:cNvSpPr txBox="1"/>
          <p:nvPr userDrawn="1"/>
        </p:nvSpPr>
        <p:spPr>
          <a:xfrm>
            <a:off x="10354989" y="1558710"/>
            <a:ext cx="44752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Flama Semicondensed Bold" panose="02000000000000000000" pitchFamily="2" charset="77"/>
              </a:rPr>
              <a:t>The need for being a part of a purposeful, committed culture is on the rise</a:t>
            </a:r>
          </a:p>
          <a:p>
            <a:endParaRPr lang="en-DK"/>
          </a:p>
        </p:txBody>
      </p:sp>
      <p:sp>
        <p:nvSpPr>
          <p:cNvPr id="26" name="Tekstfelt 24">
            <a:extLst>
              <a:ext uri="{FF2B5EF4-FFF2-40B4-BE49-F238E27FC236}">
                <a16:creationId xmlns:a16="http://schemas.microsoft.com/office/drawing/2014/main" id="{27E44BD0-9DB7-C14B-9C56-9F758A83C2D0}"/>
              </a:ext>
            </a:extLst>
          </p:cNvPr>
          <p:cNvSpPr txBox="1"/>
          <p:nvPr userDrawn="1"/>
        </p:nvSpPr>
        <p:spPr>
          <a:xfrm>
            <a:off x="640760" y="7056773"/>
            <a:ext cx="1432485" cy="2616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100" b="1" i="1" noProof="0">
                <a:solidFill>
                  <a:schemeClr val="tx1">
                    <a:lumMod val="50000"/>
                    <a:lumOff val="50000"/>
                  </a:schemeClr>
                </a:solidFill>
                <a:latin typeface="Flama Semicondensed Basic" panose="02000000000000000000" pitchFamily="2" charset="77"/>
              </a:rPr>
              <a:t>Write here…</a:t>
            </a:r>
          </a:p>
        </p:txBody>
      </p:sp>
      <p:sp>
        <p:nvSpPr>
          <p:cNvPr id="27" name="Tekstfelt 24">
            <a:extLst>
              <a:ext uri="{FF2B5EF4-FFF2-40B4-BE49-F238E27FC236}">
                <a16:creationId xmlns:a16="http://schemas.microsoft.com/office/drawing/2014/main" id="{89D0777E-132F-B248-9FE5-B9853E1E5840}"/>
              </a:ext>
            </a:extLst>
          </p:cNvPr>
          <p:cNvSpPr txBox="1"/>
          <p:nvPr userDrawn="1"/>
        </p:nvSpPr>
        <p:spPr>
          <a:xfrm>
            <a:off x="8019022" y="8961247"/>
            <a:ext cx="1432485" cy="2616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100" b="1" i="1" noProof="0">
                <a:solidFill>
                  <a:schemeClr val="tx1">
                    <a:lumMod val="50000"/>
                    <a:lumOff val="50000"/>
                  </a:schemeClr>
                </a:solidFill>
                <a:latin typeface="Flama Semicondensed Basic" panose="02000000000000000000" pitchFamily="2" charset="77"/>
              </a:rPr>
              <a:t>Write here…</a:t>
            </a:r>
          </a:p>
        </p:txBody>
      </p:sp>
      <p:sp>
        <p:nvSpPr>
          <p:cNvPr id="28" name="Tekstfelt 24">
            <a:extLst>
              <a:ext uri="{FF2B5EF4-FFF2-40B4-BE49-F238E27FC236}">
                <a16:creationId xmlns:a16="http://schemas.microsoft.com/office/drawing/2014/main" id="{F8D1398E-4F4D-CA45-B88D-3C649C8D17B5}"/>
              </a:ext>
            </a:extLst>
          </p:cNvPr>
          <p:cNvSpPr txBox="1"/>
          <p:nvPr userDrawn="1"/>
        </p:nvSpPr>
        <p:spPr>
          <a:xfrm>
            <a:off x="8019022" y="7056773"/>
            <a:ext cx="1432485" cy="2616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100" b="1" i="1" noProof="0">
                <a:solidFill>
                  <a:schemeClr val="tx1">
                    <a:lumMod val="50000"/>
                    <a:lumOff val="50000"/>
                  </a:schemeClr>
                </a:solidFill>
                <a:latin typeface="Flama Semicondensed Basic" panose="02000000000000000000" pitchFamily="2" charset="77"/>
              </a:rPr>
              <a:t>Write here…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2230CD1-6E08-B940-AD2C-EB9AA9168B8E}"/>
              </a:ext>
            </a:extLst>
          </p:cNvPr>
          <p:cNvSpPr txBox="1"/>
          <p:nvPr userDrawn="1"/>
        </p:nvSpPr>
        <p:spPr>
          <a:xfrm>
            <a:off x="5551643" y="3089525"/>
            <a:ext cx="2869185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 i="1">
                <a:solidFill>
                  <a:schemeClr val="tx1">
                    <a:lumMod val="50000"/>
                    <a:lumOff val="50000"/>
                  </a:schemeClr>
                </a:solidFill>
              </a:rPr>
              <a:t>How does this affect your leaders? </a:t>
            </a:r>
          </a:p>
          <a:p>
            <a:endParaRPr lang="en-DK" sz="12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33856C5-023A-344B-AFFA-D507ECF21504}"/>
              </a:ext>
            </a:extLst>
          </p:cNvPr>
          <p:cNvSpPr txBox="1"/>
          <p:nvPr userDrawn="1"/>
        </p:nvSpPr>
        <p:spPr>
          <a:xfrm>
            <a:off x="-1391920" y="29870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K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49B6708-0731-FC4B-983B-D57FB7F1E5DE}"/>
              </a:ext>
            </a:extLst>
          </p:cNvPr>
          <p:cNvSpPr txBox="1"/>
          <p:nvPr userDrawn="1"/>
        </p:nvSpPr>
        <p:spPr>
          <a:xfrm>
            <a:off x="5551643" y="3833875"/>
            <a:ext cx="2869185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 i="1">
                <a:solidFill>
                  <a:schemeClr val="tx1">
                    <a:lumMod val="50000"/>
                    <a:lumOff val="50000"/>
                  </a:schemeClr>
                </a:solidFill>
              </a:rPr>
              <a:t>How can you help them? </a:t>
            </a:r>
          </a:p>
          <a:p>
            <a:endParaRPr lang="en-DK" sz="12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C3BB221-223C-D84F-85FC-B79F9DEEBF34}"/>
              </a:ext>
            </a:extLst>
          </p:cNvPr>
          <p:cNvSpPr txBox="1"/>
          <p:nvPr userDrawn="1"/>
        </p:nvSpPr>
        <p:spPr>
          <a:xfrm>
            <a:off x="660045" y="3089525"/>
            <a:ext cx="2869185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 i="1">
                <a:solidFill>
                  <a:schemeClr val="tx1">
                    <a:lumMod val="50000"/>
                    <a:lumOff val="50000"/>
                  </a:schemeClr>
                </a:solidFill>
              </a:rPr>
              <a:t>How does this affect your leaders? </a:t>
            </a:r>
          </a:p>
          <a:p>
            <a:endParaRPr lang="en-DK" sz="12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7653DA1-E267-1E4D-ABBA-CA567C5F91C7}"/>
              </a:ext>
            </a:extLst>
          </p:cNvPr>
          <p:cNvSpPr txBox="1"/>
          <p:nvPr userDrawn="1"/>
        </p:nvSpPr>
        <p:spPr>
          <a:xfrm>
            <a:off x="660045" y="3833875"/>
            <a:ext cx="2869185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 i="1">
                <a:solidFill>
                  <a:schemeClr val="tx1">
                    <a:lumMod val="50000"/>
                    <a:lumOff val="50000"/>
                  </a:schemeClr>
                </a:solidFill>
              </a:rPr>
              <a:t>How can you help them? </a:t>
            </a:r>
          </a:p>
          <a:p>
            <a:endParaRPr lang="en-DK" sz="120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788DBA-FC44-BD43-9EC7-19FA487A960D}"/>
              </a:ext>
            </a:extLst>
          </p:cNvPr>
          <p:cNvSpPr txBox="1"/>
          <p:nvPr userDrawn="1"/>
        </p:nvSpPr>
        <p:spPr>
          <a:xfrm>
            <a:off x="10452112" y="3089525"/>
            <a:ext cx="2869185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 i="1">
                <a:solidFill>
                  <a:schemeClr val="tx1">
                    <a:lumMod val="50000"/>
                    <a:lumOff val="50000"/>
                  </a:schemeClr>
                </a:solidFill>
              </a:rPr>
              <a:t>How does this affect your leaders? </a:t>
            </a:r>
          </a:p>
          <a:p>
            <a:endParaRPr lang="en-DK" sz="12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E3E1FFC-5814-4A43-AD3E-719906BECF0B}"/>
              </a:ext>
            </a:extLst>
          </p:cNvPr>
          <p:cNvSpPr txBox="1"/>
          <p:nvPr userDrawn="1"/>
        </p:nvSpPr>
        <p:spPr>
          <a:xfrm>
            <a:off x="10452112" y="3833875"/>
            <a:ext cx="2869185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 i="1">
                <a:solidFill>
                  <a:schemeClr val="tx1">
                    <a:lumMod val="50000"/>
                    <a:lumOff val="50000"/>
                  </a:schemeClr>
                </a:solidFill>
              </a:rPr>
              <a:t>How can you help them? </a:t>
            </a:r>
          </a:p>
          <a:p>
            <a:endParaRPr lang="en-DK" sz="1200"/>
          </a:p>
        </p:txBody>
      </p:sp>
    </p:spTree>
    <p:extLst>
      <p:ext uri="{BB962C8B-B14F-4D97-AF65-F5344CB8AC3E}">
        <p14:creationId xmlns:p14="http://schemas.microsoft.com/office/powerpoint/2010/main" val="28415343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pos="408" userDrawn="1">
          <p15:clr>
            <a:srgbClr val="FBAE40"/>
          </p15:clr>
        </p15:guide>
        <p15:guide id="3" pos="3492" userDrawn="1">
          <p15:clr>
            <a:srgbClr val="FBAE40"/>
          </p15:clr>
        </p15:guide>
        <p15:guide id="4" pos="657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213-EF07-CA4E-96E8-139186B72281}" type="datetimeFigureOut">
              <a:rPr lang="da-DK" smtClean="0"/>
              <a:t>29.09.2021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E98F-63BF-3F4E-BFA5-CED8B8E14C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004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213-EF07-CA4E-96E8-139186B72281}" type="datetimeFigureOut">
              <a:rPr lang="da-DK" smtClean="0"/>
              <a:t>29.09.2021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E98F-63BF-3F4E-BFA5-CED8B8E14C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61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213-EF07-CA4E-96E8-139186B72281}" type="datetimeFigureOut">
              <a:rPr lang="da-DK" smtClean="0"/>
              <a:t>29.09.2021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E98F-63BF-3F4E-BFA5-CED8B8E14C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00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213-EF07-CA4E-96E8-139186B72281}" type="datetimeFigureOut">
              <a:rPr lang="da-DK" smtClean="0"/>
              <a:t>29.09.2021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E98F-63BF-3F4E-BFA5-CED8B8E14C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164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213-EF07-CA4E-96E8-139186B72281}" type="datetimeFigureOut">
              <a:rPr lang="da-DK" smtClean="0"/>
              <a:t>29.09.2021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E98F-63BF-3F4E-BFA5-CED8B8E14C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166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  <a:prstGeom prst="rect">
            <a:avLst/>
          </a:prstGeo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213-EF07-CA4E-96E8-139186B72281}" type="datetimeFigureOut">
              <a:rPr lang="da-DK" smtClean="0"/>
              <a:t>29.09.2021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E98F-63BF-3F4E-BFA5-CED8B8E14C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087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213-EF07-CA4E-96E8-139186B72281}" type="datetimeFigureOut">
              <a:rPr lang="da-DK" smtClean="0"/>
              <a:t>29.09.2021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E98F-63BF-3F4E-BFA5-CED8B8E14C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977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E3213-EF07-CA4E-96E8-139186B72281}" type="datetimeFigureOut">
              <a:rPr lang="da-DK" smtClean="0"/>
              <a:t>29.09.2021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EE98F-63BF-3F4E-BFA5-CED8B8E14C81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0967578-DBB0-C343-A221-DF501B47C1E7}"/>
              </a:ext>
            </a:extLst>
          </p:cNvPr>
          <p:cNvSpPr txBox="1">
            <a:spLocks/>
          </p:cNvSpPr>
          <p:nvPr userDrawn="1"/>
        </p:nvSpPr>
        <p:spPr>
          <a:xfrm>
            <a:off x="1039455" y="2931563"/>
            <a:ext cx="4060486" cy="1703706"/>
          </a:xfrm>
          <a:prstGeom prst="rect">
            <a:avLst/>
          </a:prstGeom>
        </p:spPr>
        <p:txBody>
          <a:bodyPr>
            <a:normAutofit/>
          </a:bodyPr>
          <a:lstStyle>
            <a:lvl1pPr marL="356387" indent="-356387" algn="l" defTabSz="1425550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Flama Semicondensed Basic" panose="02000000000000000000" pitchFamily="2" charset="77"/>
                <a:ea typeface="+mn-ea"/>
                <a:cs typeface="+mn-cs"/>
              </a:defRPr>
            </a:lvl1pPr>
            <a:lvl2pPr marL="1069162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94712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07487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920261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33036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45811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58586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How does this affect your leaders?</a:t>
            </a:r>
          </a:p>
        </p:txBody>
      </p:sp>
    </p:spTree>
    <p:extLst>
      <p:ext uri="{BB962C8B-B14F-4D97-AF65-F5344CB8AC3E}">
        <p14:creationId xmlns:p14="http://schemas.microsoft.com/office/powerpoint/2010/main" val="65340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D0E3A3B4-BC87-4148-8CEF-C95055DAF182}"/>
              </a:ext>
            </a:extLst>
          </p:cNvPr>
          <p:cNvSpPr txBox="1"/>
          <p:nvPr/>
        </p:nvSpPr>
        <p:spPr>
          <a:xfrm>
            <a:off x="647700" y="7335520"/>
            <a:ext cx="648017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DK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5968A8-D360-054F-A89C-C0AA2043DE4B}"/>
              </a:ext>
            </a:extLst>
          </p:cNvPr>
          <p:cNvSpPr txBox="1"/>
          <p:nvPr/>
        </p:nvSpPr>
        <p:spPr>
          <a:xfrm>
            <a:off x="647700" y="9217482"/>
            <a:ext cx="648017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DK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5D32A4-C34D-D74B-A697-5EC415D13A43}"/>
              </a:ext>
            </a:extLst>
          </p:cNvPr>
          <p:cNvSpPr txBox="1"/>
          <p:nvPr/>
        </p:nvSpPr>
        <p:spPr>
          <a:xfrm>
            <a:off x="8037328" y="7335520"/>
            <a:ext cx="648017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DK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09A22F-470E-E042-9B95-8809B3795A42}"/>
              </a:ext>
            </a:extLst>
          </p:cNvPr>
          <p:cNvSpPr txBox="1"/>
          <p:nvPr/>
        </p:nvSpPr>
        <p:spPr>
          <a:xfrm>
            <a:off x="8037328" y="9217482"/>
            <a:ext cx="648017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DK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714CE3-161B-2848-8A49-24233A23C53D}"/>
              </a:ext>
            </a:extLst>
          </p:cNvPr>
          <p:cNvSpPr txBox="1"/>
          <p:nvPr/>
        </p:nvSpPr>
        <p:spPr>
          <a:xfrm>
            <a:off x="10450920" y="3335026"/>
            <a:ext cx="4066584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DK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58024C-231B-164F-89A8-C9D2008BB3E1}"/>
              </a:ext>
            </a:extLst>
          </p:cNvPr>
          <p:cNvSpPr txBox="1"/>
          <p:nvPr/>
        </p:nvSpPr>
        <p:spPr>
          <a:xfrm>
            <a:off x="10450920" y="4121835"/>
            <a:ext cx="4066584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DK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4F9400-248F-AC44-A87F-C0BA22467A75}"/>
              </a:ext>
            </a:extLst>
          </p:cNvPr>
          <p:cNvSpPr txBox="1"/>
          <p:nvPr/>
        </p:nvSpPr>
        <p:spPr>
          <a:xfrm>
            <a:off x="5549311" y="3335026"/>
            <a:ext cx="4066584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DK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70DC4F-8C98-FA44-9BD2-A3B03C51DABF}"/>
              </a:ext>
            </a:extLst>
          </p:cNvPr>
          <p:cNvSpPr txBox="1"/>
          <p:nvPr/>
        </p:nvSpPr>
        <p:spPr>
          <a:xfrm>
            <a:off x="5549311" y="4121835"/>
            <a:ext cx="4066584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DK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45E3F1-2B63-A648-9626-DE8E42571B8A}"/>
              </a:ext>
            </a:extLst>
          </p:cNvPr>
          <p:cNvSpPr txBox="1"/>
          <p:nvPr/>
        </p:nvSpPr>
        <p:spPr>
          <a:xfrm>
            <a:off x="668966" y="3335026"/>
            <a:ext cx="4066584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DK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273110-00D4-B140-A1D4-775C63292D66}"/>
              </a:ext>
            </a:extLst>
          </p:cNvPr>
          <p:cNvSpPr txBox="1"/>
          <p:nvPr/>
        </p:nvSpPr>
        <p:spPr>
          <a:xfrm>
            <a:off x="668966" y="4121835"/>
            <a:ext cx="4066584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13571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5118</TotalTime>
  <Words>1</Words>
  <Application>Microsoft Macintosh PowerPoint</Application>
  <PresentationFormat>Brugerdefineret</PresentationFormat>
  <Paragraphs>1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Flama Semicondensed Basic</vt:lpstr>
      <vt:lpstr>Flama Semicondensed Bold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Svend Ask Larsen</dc:creator>
  <cp:lastModifiedBy>Thea Boutrup Petersen</cp:lastModifiedBy>
  <cp:revision>31</cp:revision>
  <dcterms:created xsi:type="dcterms:W3CDTF">2021-09-10T09:39:22Z</dcterms:created>
  <dcterms:modified xsi:type="dcterms:W3CDTF">2021-09-29T09:01:42Z</dcterms:modified>
</cp:coreProperties>
</file>